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13"/>
  </p:notesMasterIdLst>
  <p:sldIdLst>
    <p:sldId id="257" r:id="rId3"/>
    <p:sldId id="276" r:id="rId4"/>
    <p:sldId id="273" r:id="rId5"/>
    <p:sldId id="274" r:id="rId6"/>
    <p:sldId id="275" r:id="rId7"/>
    <p:sldId id="265" r:id="rId8"/>
    <p:sldId id="278" r:id="rId9"/>
    <p:sldId id="260" r:id="rId10"/>
    <p:sldId id="269" r:id="rId11"/>
    <p:sldId id="277" r:id="rId12"/>
  </p:sldIdLst>
  <p:sldSz cx="13444538" cy="7562850"/>
  <p:notesSz cx="10693400" cy="75628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7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C3B"/>
    <a:srgbClr val="0CAB6E"/>
    <a:srgbClr val="008A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AC8EF3-C048-4AA2-B0C0-80D80F0B094A}">
  <a:tblStyle styleId="{91AC8EF3-C048-4AA2-B0C0-80D80F0B094A}"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5039" autoAdjust="0"/>
  </p:normalViewPr>
  <p:slideViewPr>
    <p:cSldViewPr snapToGrid="0">
      <p:cViewPr>
        <p:scale>
          <a:sx n="66" d="100"/>
          <a:sy n="66" d="100"/>
        </p:scale>
        <p:origin x="1066" y="278"/>
      </p:cViewPr>
      <p:guideLst>
        <p:guide orient="horz" pos="2880"/>
        <p:guide pos="2716"/>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27338" y="566738"/>
            <a:ext cx="50403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eca1659f_1_412: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Good afternoon everyone, We are Hitch Hackers, a hackathon team of students from 42 Heilbronn, and today we are going to show you an innovative solution to real world manufacturing problems, by answering </a:t>
            </a:r>
            <a:r>
              <a:rPr lang="en-GB" dirty="0" err="1"/>
              <a:t>schaefflers</a:t>
            </a:r>
            <a:r>
              <a:rPr lang="en-GB" dirty="0"/>
              <a:t> challenge by leverage their technology and workflow, to bring manufacturing into the future.</a:t>
            </a:r>
            <a:endParaRPr dirty="0"/>
          </a:p>
        </p:txBody>
      </p:sp>
      <p:sp>
        <p:nvSpPr>
          <p:cNvPr id="60" name="Google Shape;60;g35feca1659f_1_412:notes"/>
          <p:cNvSpPr>
            <a:spLocks noGrp="1" noRot="1" noChangeAspect="1"/>
          </p:cNvSpPr>
          <p:nvPr>
            <p:ph type="sldImg" idx="2"/>
          </p:nvPr>
        </p:nvSpPr>
        <p:spPr>
          <a:xfrm>
            <a:off x="2827338" y="566738"/>
            <a:ext cx="5040312"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5694F6D3-4703-EFF6-9175-283DBC047954}"/>
            </a:ext>
          </a:extLst>
        </p:cNvPr>
        <p:cNvGrpSpPr/>
        <p:nvPr/>
      </p:nvGrpSpPr>
      <p:grpSpPr>
        <a:xfrm>
          <a:off x="0" y="0"/>
          <a:ext cx="0" cy="0"/>
          <a:chOff x="0" y="0"/>
          <a:chExt cx="0" cy="0"/>
        </a:xfrm>
      </p:grpSpPr>
      <p:sp>
        <p:nvSpPr>
          <p:cNvPr id="59" name="Google Shape;59;g35feca1659f_1_412:notes">
            <a:extLst>
              <a:ext uri="{FF2B5EF4-FFF2-40B4-BE49-F238E27FC236}">
                <a16:creationId xmlns:a16="http://schemas.microsoft.com/office/drawing/2014/main" id="{5E7660CB-D422-F991-D4E0-4C405C6D1F89}"/>
              </a:ext>
            </a:extLst>
          </p:cNvPr>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158750" indent="0">
              <a:buNone/>
            </a:pPr>
            <a:endParaRPr lang="en-US" sz="1000" dirty="0">
              <a:ea typeface="Calibri"/>
              <a:cs typeface="Calibri"/>
              <a:sym typeface="Calibri"/>
            </a:endParaRPr>
          </a:p>
        </p:txBody>
      </p:sp>
      <p:sp>
        <p:nvSpPr>
          <p:cNvPr id="60" name="Google Shape;60;g35feca1659f_1_412:notes">
            <a:extLst>
              <a:ext uri="{FF2B5EF4-FFF2-40B4-BE49-F238E27FC236}">
                <a16:creationId xmlns:a16="http://schemas.microsoft.com/office/drawing/2014/main" id="{2073F859-A5C5-6751-3D44-EC26FC662E9F}"/>
              </a:ext>
            </a:extLst>
          </p:cNvPr>
          <p:cNvSpPr>
            <a:spLocks noGrp="1" noRot="1" noChangeAspect="1"/>
          </p:cNvSpPr>
          <p:nvPr>
            <p:ph type="sldImg" idx="2"/>
          </p:nvPr>
        </p:nvSpPr>
        <p:spPr>
          <a:xfrm>
            <a:off x="2827338" y="566738"/>
            <a:ext cx="5040312"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20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6E544A1D-5245-5CB3-64E3-B6828EDB78A0}"/>
            </a:ext>
          </a:extLst>
        </p:cNvPr>
        <p:cNvGrpSpPr/>
        <p:nvPr/>
      </p:nvGrpSpPr>
      <p:grpSpPr>
        <a:xfrm>
          <a:off x="0" y="0"/>
          <a:ext cx="0" cy="0"/>
          <a:chOff x="0" y="0"/>
          <a:chExt cx="0" cy="0"/>
        </a:xfrm>
      </p:grpSpPr>
      <p:sp>
        <p:nvSpPr>
          <p:cNvPr id="59" name="Google Shape;59;g35feca1659f_1_412:notes">
            <a:extLst>
              <a:ext uri="{FF2B5EF4-FFF2-40B4-BE49-F238E27FC236}">
                <a16:creationId xmlns:a16="http://schemas.microsoft.com/office/drawing/2014/main" id="{513C8D52-D9CA-3E1B-4ED5-237F439A97BC}"/>
              </a:ext>
            </a:extLst>
          </p:cNvPr>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Good afternoon everyone, We are Hitch Hackers, a hackathon team of students from 42 Heilbronn, and today we are going to show you an innovative solution to real world manufacturing problems, by answering </a:t>
            </a:r>
            <a:r>
              <a:rPr lang="en-GB" dirty="0" err="1"/>
              <a:t>schaefflers</a:t>
            </a:r>
            <a:r>
              <a:rPr lang="en-GB" dirty="0"/>
              <a:t> challenge by leverage their technology and workflow, to bring manufacturing into the future.</a:t>
            </a:r>
            <a:endParaRPr dirty="0"/>
          </a:p>
        </p:txBody>
      </p:sp>
      <p:sp>
        <p:nvSpPr>
          <p:cNvPr id="60" name="Google Shape;60;g35feca1659f_1_412:notes">
            <a:extLst>
              <a:ext uri="{FF2B5EF4-FFF2-40B4-BE49-F238E27FC236}">
                <a16:creationId xmlns:a16="http://schemas.microsoft.com/office/drawing/2014/main" id="{3E94F9E4-B1AD-EC0C-EC79-A55A19A15B9B}"/>
              </a:ext>
            </a:extLst>
          </p:cNvPr>
          <p:cNvSpPr>
            <a:spLocks noGrp="1" noRot="1" noChangeAspect="1"/>
          </p:cNvSpPr>
          <p:nvPr>
            <p:ph type="sldImg" idx="2"/>
          </p:nvPr>
        </p:nvSpPr>
        <p:spPr>
          <a:xfrm>
            <a:off x="2827338" y="566738"/>
            <a:ext cx="5040312"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125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a:extLst>
            <a:ext uri="{FF2B5EF4-FFF2-40B4-BE49-F238E27FC236}">
              <a16:creationId xmlns:a16="http://schemas.microsoft.com/office/drawing/2014/main" id="{CDB886CD-D654-E721-56D8-C872E058AE55}"/>
            </a:ext>
          </a:extLst>
        </p:cNvPr>
        <p:cNvGrpSpPr/>
        <p:nvPr/>
      </p:nvGrpSpPr>
      <p:grpSpPr>
        <a:xfrm>
          <a:off x="0" y="0"/>
          <a:ext cx="0" cy="0"/>
          <a:chOff x="0" y="0"/>
          <a:chExt cx="0" cy="0"/>
        </a:xfrm>
      </p:grpSpPr>
      <p:sp>
        <p:nvSpPr>
          <p:cNvPr id="54" name="Google Shape;54;g35feca1659f_1_52:notes">
            <a:extLst>
              <a:ext uri="{FF2B5EF4-FFF2-40B4-BE49-F238E27FC236}">
                <a16:creationId xmlns:a16="http://schemas.microsoft.com/office/drawing/2014/main" id="{DF69BC83-4CE1-500C-5C49-31481E345730}"/>
              </a:ext>
            </a:extLst>
          </p:cNvPr>
          <p:cNvSpPr>
            <a:spLocks noGrp="1" noRot="1" noChangeAspect="1"/>
          </p:cNvSpPr>
          <p:nvPr>
            <p:ph type="sldImg" idx="2"/>
          </p:nvPr>
        </p:nvSpPr>
        <p:spPr>
          <a:xfrm>
            <a:off x="2827338" y="566738"/>
            <a:ext cx="5040312"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eca1659f_1_52:notes">
            <a:extLst>
              <a:ext uri="{FF2B5EF4-FFF2-40B4-BE49-F238E27FC236}">
                <a16:creationId xmlns:a16="http://schemas.microsoft.com/office/drawing/2014/main" id="{7F7A7B40-9A19-BA67-643D-CD1496D2FF81}"/>
              </a:ext>
            </a:extLst>
          </p:cNvPr>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latin typeface="Calibri"/>
                <a:ea typeface="Calibri"/>
                <a:cs typeface="Calibri"/>
                <a:sym typeface="Calibri"/>
              </a:rPr>
              <a:t>T</a:t>
            </a:r>
            <a:r>
              <a:rPr lang="en-US" dirty="0">
                <a:latin typeface="Calibri"/>
                <a:ea typeface="Calibri"/>
                <a:cs typeface="Calibri"/>
                <a:sym typeface="Calibri"/>
              </a:rPr>
              <a:t>he problem we are trying to solve has two pretty severe bottlenecks, Manual Labor doesn’t scale with growing inventory, new products and competing resource space in the warehouse. </a:t>
            </a:r>
            <a:endParaRPr dirty="0"/>
          </a:p>
        </p:txBody>
      </p:sp>
    </p:spTree>
    <p:extLst>
      <p:ext uri="{BB962C8B-B14F-4D97-AF65-F5344CB8AC3E}">
        <p14:creationId xmlns:p14="http://schemas.microsoft.com/office/powerpoint/2010/main" val="157587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a:extLst>
            <a:ext uri="{FF2B5EF4-FFF2-40B4-BE49-F238E27FC236}">
              <a16:creationId xmlns:a16="http://schemas.microsoft.com/office/drawing/2014/main" id="{D22D5473-F224-DBB5-C336-A0443F69C287}"/>
            </a:ext>
          </a:extLst>
        </p:cNvPr>
        <p:cNvGrpSpPr/>
        <p:nvPr/>
      </p:nvGrpSpPr>
      <p:grpSpPr>
        <a:xfrm>
          <a:off x="0" y="0"/>
          <a:ext cx="0" cy="0"/>
          <a:chOff x="0" y="0"/>
          <a:chExt cx="0" cy="0"/>
        </a:xfrm>
      </p:grpSpPr>
      <p:sp>
        <p:nvSpPr>
          <p:cNvPr id="54" name="Google Shape;54;g35feca1659f_1_52:notes">
            <a:extLst>
              <a:ext uri="{FF2B5EF4-FFF2-40B4-BE49-F238E27FC236}">
                <a16:creationId xmlns:a16="http://schemas.microsoft.com/office/drawing/2014/main" id="{991FE8C2-FEF4-8128-9595-B67E2D411EDB}"/>
              </a:ext>
            </a:extLst>
          </p:cNvPr>
          <p:cNvSpPr>
            <a:spLocks noGrp="1" noRot="1" noChangeAspect="1"/>
          </p:cNvSpPr>
          <p:nvPr>
            <p:ph type="sldImg" idx="2"/>
          </p:nvPr>
        </p:nvSpPr>
        <p:spPr>
          <a:xfrm>
            <a:off x="2827338" y="566738"/>
            <a:ext cx="5040312"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eca1659f_1_52:notes">
            <a:extLst>
              <a:ext uri="{FF2B5EF4-FFF2-40B4-BE49-F238E27FC236}">
                <a16:creationId xmlns:a16="http://schemas.microsoft.com/office/drawing/2014/main" id="{B8964BFD-2027-91EA-7D12-7CEE383DBAFE}"/>
              </a:ext>
            </a:extLst>
          </p:cNvPr>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On top of that, the robotics solutions of old aren’t scaling well either, we are repeating the same movements, introducing long delays for new products to be hard coded in the front lines, and at the end of the day, we still require manual labour to get this to the next step.</a:t>
            </a:r>
            <a:endParaRPr dirty="0"/>
          </a:p>
        </p:txBody>
      </p:sp>
    </p:spTree>
    <p:extLst>
      <p:ext uri="{BB962C8B-B14F-4D97-AF65-F5344CB8AC3E}">
        <p14:creationId xmlns:p14="http://schemas.microsoft.com/office/powerpoint/2010/main" val="141469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1BB51826-06FD-7108-92B8-CDE6651CF6D9}"/>
            </a:ext>
          </a:extLst>
        </p:cNvPr>
        <p:cNvGrpSpPr/>
        <p:nvPr/>
      </p:nvGrpSpPr>
      <p:grpSpPr>
        <a:xfrm>
          <a:off x="0" y="0"/>
          <a:ext cx="0" cy="0"/>
          <a:chOff x="0" y="0"/>
          <a:chExt cx="0" cy="0"/>
        </a:xfrm>
      </p:grpSpPr>
      <p:sp>
        <p:nvSpPr>
          <p:cNvPr id="59" name="Google Shape;59;g35feca1659f_1_412:notes">
            <a:extLst>
              <a:ext uri="{FF2B5EF4-FFF2-40B4-BE49-F238E27FC236}">
                <a16:creationId xmlns:a16="http://schemas.microsoft.com/office/drawing/2014/main" id="{4BCE95DF-DEF9-B9E5-F4E7-17AE10226537}"/>
              </a:ext>
            </a:extLst>
          </p:cNvPr>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457252" indent="-342938">
              <a:lnSpc>
                <a:spcPct val="115000"/>
              </a:lnSpc>
              <a:spcBef>
                <a:spcPts val="1200"/>
              </a:spcBef>
              <a:buClr>
                <a:srgbClr val="1E7C40"/>
              </a:buClr>
              <a:buSzPts val="1800"/>
              <a:buFont typeface="Wingdings" panose="05000000000000000000" pitchFamily="2" charset="2"/>
              <a:buChar char="Ø"/>
            </a:pPr>
            <a:r>
              <a:rPr lang="en-US" sz="1000" b="0" i="0" u="none" strike="noStrike" cap="none" dirty="0">
                <a:solidFill>
                  <a:srgbClr val="000000"/>
                </a:solidFill>
                <a:latin typeface="Arial"/>
                <a:ea typeface="Calibri"/>
                <a:cs typeface="Calibri"/>
                <a:sym typeface="Calibri"/>
              </a:rPr>
              <a:t>This takes us to the next part of this brief, Linda is going to introduce you to our proposed workflow, and how this can be used to revolutionize and modernize production.</a:t>
            </a:r>
            <a:br>
              <a:rPr lang="en-US" sz="1000" b="0" i="0" u="none" strike="noStrike" cap="none" dirty="0">
                <a:solidFill>
                  <a:srgbClr val="000000"/>
                </a:solidFill>
                <a:latin typeface="Arial"/>
                <a:ea typeface="Calibri"/>
                <a:cs typeface="Calibri"/>
                <a:sym typeface="Calibri"/>
              </a:rPr>
            </a:br>
            <a:br>
              <a:rPr lang="en-US" sz="1000" b="0" i="0" u="none" strike="noStrike" cap="none" dirty="0">
                <a:solidFill>
                  <a:srgbClr val="000000"/>
                </a:solidFill>
                <a:latin typeface="Arial"/>
                <a:ea typeface="Calibri"/>
                <a:cs typeface="Calibri"/>
                <a:sym typeface="Calibri"/>
              </a:rPr>
            </a:br>
            <a:r>
              <a:rPr lang="en-US" sz="1000" b="0" i="0" u="none" strike="noStrike" cap="none" dirty="0">
                <a:solidFill>
                  <a:srgbClr val="000000"/>
                </a:solidFill>
                <a:latin typeface="Arial"/>
                <a:ea typeface="Calibri"/>
                <a:cs typeface="Calibri"/>
                <a:sym typeface="Calibri"/>
              </a:rPr>
              <a:t>Ok now Linda briefs the packaging solution, computer vision and workflow. </a:t>
            </a:r>
          </a:p>
          <a:p>
            <a:pPr marL="457252" indent="-342938">
              <a:lnSpc>
                <a:spcPct val="115000"/>
              </a:lnSpc>
              <a:spcBef>
                <a:spcPts val="1200"/>
              </a:spcBef>
              <a:buClr>
                <a:srgbClr val="1E7C40"/>
              </a:buClr>
              <a:buSzPts val="1800"/>
              <a:buFont typeface="Wingdings" panose="05000000000000000000" pitchFamily="2" charset="2"/>
              <a:buChar char="Ø"/>
            </a:pPr>
            <a:endParaRPr lang="en-US" sz="1000" b="0" i="0" u="none" strike="noStrike" cap="none" dirty="0">
              <a:solidFill>
                <a:srgbClr val="000000"/>
              </a:solidFill>
              <a:latin typeface="Arial"/>
              <a:ea typeface="Calibri"/>
              <a:cs typeface="Calibri"/>
              <a:sym typeface="Calibri"/>
            </a:endParaRPr>
          </a:p>
          <a:p>
            <a:pPr marL="457252" indent="-342938">
              <a:lnSpc>
                <a:spcPct val="115000"/>
              </a:lnSpc>
              <a:spcBef>
                <a:spcPts val="1200"/>
              </a:spcBef>
              <a:buClr>
                <a:srgbClr val="1E7C40"/>
              </a:buClr>
              <a:buSzPts val="1800"/>
              <a:buFont typeface="Wingdings" panose="05000000000000000000" pitchFamily="2" charset="2"/>
              <a:buChar char="Ø"/>
            </a:pPr>
            <a:r>
              <a:rPr lang="en-US" sz="1000" b="0" i="0" u="none" strike="noStrike" cap="none" dirty="0">
                <a:solidFill>
                  <a:srgbClr val="000000"/>
                </a:solidFill>
                <a:latin typeface="Arial"/>
                <a:ea typeface="Calibri"/>
                <a:cs typeface="Calibri"/>
                <a:sym typeface="Calibri"/>
              </a:rPr>
              <a:t>Impressive right? Okay now lets put our money where our mouth is and show you how we do it (show demo next slide)</a:t>
            </a:r>
          </a:p>
        </p:txBody>
      </p:sp>
      <p:sp>
        <p:nvSpPr>
          <p:cNvPr id="60" name="Google Shape;60;g35feca1659f_1_412:notes">
            <a:extLst>
              <a:ext uri="{FF2B5EF4-FFF2-40B4-BE49-F238E27FC236}">
                <a16:creationId xmlns:a16="http://schemas.microsoft.com/office/drawing/2014/main" id="{3F728831-D682-FE32-163C-387B66FCEE1E}"/>
              </a:ext>
            </a:extLst>
          </p:cNvPr>
          <p:cNvSpPr>
            <a:spLocks noGrp="1" noRot="1" noChangeAspect="1"/>
          </p:cNvSpPr>
          <p:nvPr>
            <p:ph type="sldImg" idx="2"/>
          </p:nvPr>
        </p:nvSpPr>
        <p:spPr>
          <a:xfrm>
            <a:off x="2827338" y="566738"/>
            <a:ext cx="5040312"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2782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9DCD2C2D-9B4B-DDBB-E599-0131E559D042}"/>
            </a:ext>
          </a:extLst>
        </p:cNvPr>
        <p:cNvGrpSpPr/>
        <p:nvPr/>
      </p:nvGrpSpPr>
      <p:grpSpPr>
        <a:xfrm>
          <a:off x="0" y="0"/>
          <a:ext cx="0" cy="0"/>
          <a:chOff x="0" y="0"/>
          <a:chExt cx="0" cy="0"/>
        </a:xfrm>
      </p:grpSpPr>
      <p:sp>
        <p:nvSpPr>
          <p:cNvPr id="59" name="Google Shape;59;g35feca1659f_1_412:notes">
            <a:extLst>
              <a:ext uri="{FF2B5EF4-FFF2-40B4-BE49-F238E27FC236}">
                <a16:creationId xmlns:a16="http://schemas.microsoft.com/office/drawing/2014/main" id="{FE8A18B2-A18D-5582-A495-547C59E33B27}"/>
              </a:ext>
            </a:extLst>
          </p:cNvPr>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457252" indent="-342938">
              <a:lnSpc>
                <a:spcPct val="115000"/>
              </a:lnSpc>
              <a:spcBef>
                <a:spcPts val="1200"/>
              </a:spcBef>
              <a:buClr>
                <a:srgbClr val="1E7C40"/>
              </a:buClr>
              <a:buSzPts val="1800"/>
              <a:buFont typeface="Wingdings" panose="05000000000000000000" pitchFamily="2" charset="2"/>
              <a:buChar char="Ø"/>
            </a:pPr>
            <a:r>
              <a:rPr lang="en-US" sz="1000" b="0" i="0" u="none" strike="noStrike" cap="none" dirty="0">
                <a:solidFill>
                  <a:srgbClr val="000000"/>
                </a:solidFill>
                <a:latin typeface="Arial"/>
                <a:ea typeface="Calibri"/>
                <a:cs typeface="Calibri"/>
                <a:sym typeface="Calibri"/>
              </a:rPr>
              <a:t>Okay maybe here we show them our demo, explain how swapping the heads dynamically would allow you to complete more tasks, faster, and with less machinery. And then </a:t>
            </a:r>
            <a:r>
              <a:rPr lang="en-US" sz="1000" b="0" i="0" u="none" strike="noStrike" cap="none" dirty="0" err="1">
                <a:solidFill>
                  <a:srgbClr val="000000"/>
                </a:solidFill>
                <a:latin typeface="Arial"/>
                <a:ea typeface="Calibri"/>
                <a:cs typeface="Calibri"/>
                <a:sym typeface="Calibri"/>
              </a:rPr>
              <a:t>segwaying</a:t>
            </a:r>
            <a:r>
              <a:rPr lang="en-US" sz="1000" b="0" i="0" u="none" strike="noStrike" cap="none" dirty="0">
                <a:solidFill>
                  <a:srgbClr val="000000"/>
                </a:solidFill>
                <a:latin typeface="Arial"/>
                <a:ea typeface="Calibri"/>
                <a:cs typeface="Calibri"/>
                <a:sym typeface="Calibri"/>
              </a:rPr>
              <a:t> on how this would look on the assembly line with our AI powered solution Sick B Roll solution with the </a:t>
            </a:r>
            <a:r>
              <a:rPr lang="en-US" sz="1000" b="0" i="0" u="none" strike="noStrike" cap="none" dirty="0" err="1">
                <a:solidFill>
                  <a:srgbClr val="000000"/>
                </a:solidFill>
                <a:latin typeface="Arial"/>
                <a:ea typeface="Calibri"/>
                <a:cs typeface="Calibri"/>
                <a:sym typeface="Calibri"/>
              </a:rPr>
              <a:t>uwu</a:t>
            </a:r>
            <a:r>
              <a:rPr lang="en-US" sz="1000" b="0" i="0" u="none" strike="noStrike" cap="none" dirty="0">
                <a:solidFill>
                  <a:srgbClr val="000000"/>
                </a:solidFill>
                <a:latin typeface="Arial"/>
                <a:ea typeface="Calibri"/>
                <a:cs typeface="Calibri"/>
                <a:sym typeface="Calibri"/>
              </a:rPr>
              <a:t> </a:t>
            </a:r>
            <a:r>
              <a:rPr lang="en-US" sz="1000" b="0" i="0" u="none" strike="noStrike" cap="none" dirty="0" err="1">
                <a:solidFill>
                  <a:srgbClr val="000000"/>
                </a:solidFill>
                <a:latin typeface="Arial"/>
                <a:ea typeface="Calibri"/>
                <a:cs typeface="Calibri"/>
                <a:sym typeface="Calibri"/>
              </a:rPr>
              <a:t>badabing</a:t>
            </a:r>
            <a:endParaRPr dirty="0"/>
          </a:p>
        </p:txBody>
      </p:sp>
      <p:sp>
        <p:nvSpPr>
          <p:cNvPr id="60" name="Google Shape;60;g35feca1659f_1_412:notes">
            <a:extLst>
              <a:ext uri="{FF2B5EF4-FFF2-40B4-BE49-F238E27FC236}">
                <a16:creationId xmlns:a16="http://schemas.microsoft.com/office/drawing/2014/main" id="{1D69C370-772C-950C-5960-2D6DA2A3FD0A}"/>
              </a:ext>
            </a:extLst>
          </p:cNvPr>
          <p:cNvSpPr>
            <a:spLocks noGrp="1" noRot="1" noChangeAspect="1"/>
          </p:cNvSpPr>
          <p:nvPr>
            <p:ph type="sldImg" idx="2"/>
          </p:nvPr>
        </p:nvSpPr>
        <p:spPr>
          <a:xfrm>
            <a:off x="2827338" y="566738"/>
            <a:ext cx="5040312"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696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9DCD2C2D-9B4B-DDBB-E599-0131E559D042}"/>
            </a:ext>
          </a:extLst>
        </p:cNvPr>
        <p:cNvGrpSpPr/>
        <p:nvPr/>
      </p:nvGrpSpPr>
      <p:grpSpPr>
        <a:xfrm>
          <a:off x="0" y="0"/>
          <a:ext cx="0" cy="0"/>
          <a:chOff x="0" y="0"/>
          <a:chExt cx="0" cy="0"/>
        </a:xfrm>
      </p:grpSpPr>
      <p:sp>
        <p:nvSpPr>
          <p:cNvPr id="59" name="Google Shape;59;g35feca1659f_1_412:notes">
            <a:extLst>
              <a:ext uri="{FF2B5EF4-FFF2-40B4-BE49-F238E27FC236}">
                <a16:creationId xmlns:a16="http://schemas.microsoft.com/office/drawing/2014/main" id="{FE8A18B2-A18D-5582-A495-547C59E33B27}"/>
              </a:ext>
            </a:extLst>
          </p:cNvPr>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457252" indent="-342938">
              <a:lnSpc>
                <a:spcPct val="115000"/>
              </a:lnSpc>
              <a:spcBef>
                <a:spcPts val="1200"/>
              </a:spcBef>
              <a:buClr>
                <a:srgbClr val="1E7C40"/>
              </a:buClr>
              <a:buSzPts val="1800"/>
              <a:buFont typeface="Wingdings" panose="05000000000000000000" pitchFamily="2" charset="2"/>
              <a:buChar char="Ø"/>
            </a:pPr>
            <a:r>
              <a:rPr lang="en-US" sz="1000" b="0" i="0" u="none" strike="noStrike" cap="none" dirty="0">
                <a:solidFill>
                  <a:srgbClr val="000000"/>
                </a:solidFill>
                <a:latin typeface="Arial"/>
                <a:ea typeface="Calibri"/>
                <a:cs typeface="Calibri"/>
                <a:sym typeface="Calibri"/>
              </a:rPr>
              <a:t>Okay maybe here we show them our demo, explain how swapping the heads dynamically would allow you to complete more tasks, faster, and with less machinery. And then </a:t>
            </a:r>
            <a:r>
              <a:rPr lang="en-US" sz="1000" b="0" i="0" u="none" strike="noStrike" cap="none" dirty="0" err="1">
                <a:solidFill>
                  <a:srgbClr val="000000"/>
                </a:solidFill>
                <a:latin typeface="Arial"/>
                <a:ea typeface="Calibri"/>
                <a:cs typeface="Calibri"/>
                <a:sym typeface="Calibri"/>
              </a:rPr>
              <a:t>segwaying</a:t>
            </a:r>
            <a:r>
              <a:rPr lang="en-US" sz="1000" b="0" i="0" u="none" strike="noStrike" cap="none" dirty="0">
                <a:solidFill>
                  <a:srgbClr val="000000"/>
                </a:solidFill>
                <a:latin typeface="Arial"/>
                <a:ea typeface="Calibri"/>
                <a:cs typeface="Calibri"/>
                <a:sym typeface="Calibri"/>
              </a:rPr>
              <a:t> on how this would look on the assembly line with our AI powered solution Sick B Roll solution with the </a:t>
            </a:r>
            <a:r>
              <a:rPr lang="en-US" sz="1000" b="0" i="0" u="none" strike="noStrike" cap="none" dirty="0" err="1">
                <a:solidFill>
                  <a:srgbClr val="000000"/>
                </a:solidFill>
                <a:latin typeface="Arial"/>
                <a:ea typeface="Calibri"/>
                <a:cs typeface="Calibri"/>
                <a:sym typeface="Calibri"/>
              </a:rPr>
              <a:t>uwu</a:t>
            </a:r>
            <a:r>
              <a:rPr lang="en-US" sz="1000" b="0" i="0" u="none" strike="noStrike" cap="none" dirty="0">
                <a:solidFill>
                  <a:srgbClr val="000000"/>
                </a:solidFill>
                <a:latin typeface="Arial"/>
                <a:ea typeface="Calibri"/>
                <a:cs typeface="Calibri"/>
                <a:sym typeface="Calibri"/>
              </a:rPr>
              <a:t> </a:t>
            </a:r>
            <a:r>
              <a:rPr lang="en-US" sz="1000" b="0" i="0" u="none" strike="noStrike" cap="none" dirty="0" err="1">
                <a:solidFill>
                  <a:srgbClr val="000000"/>
                </a:solidFill>
                <a:latin typeface="Arial"/>
                <a:ea typeface="Calibri"/>
                <a:cs typeface="Calibri"/>
                <a:sym typeface="Calibri"/>
              </a:rPr>
              <a:t>badabing</a:t>
            </a:r>
            <a:endParaRPr dirty="0"/>
          </a:p>
        </p:txBody>
      </p:sp>
      <p:sp>
        <p:nvSpPr>
          <p:cNvPr id="60" name="Google Shape;60;g35feca1659f_1_412:notes">
            <a:extLst>
              <a:ext uri="{FF2B5EF4-FFF2-40B4-BE49-F238E27FC236}">
                <a16:creationId xmlns:a16="http://schemas.microsoft.com/office/drawing/2014/main" id="{1D69C370-772C-950C-5960-2D6DA2A3FD0A}"/>
              </a:ext>
            </a:extLst>
          </p:cNvPr>
          <p:cNvSpPr>
            <a:spLocks noGrp="1" noRot="1" noChangeAspect="1"/>
          </p:cNvSpPr>
          <p:nvPr>
            <p:ph type="sldImg" idx="2"/>
          </p:nvPr>
        </p:nvSpPr>
        <p:spPr>
          <a:xfrm>
            <a:off x="2827338" y="566738"/>
            <a:ext cx="5040312"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4065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004b47c1_1_6: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Now that you’ve seen what this looks like in practice, we don’t just plan on making a robot fill boxes, we plan on revolutionizing the full lifecycle of manufacturing. With our adaptive AI agents powered by robotics, we can even calculate the most efficient pallet loads to reduce transportation expenses, save warehouse space, stop wasting petrol and harming the environment with half filled trucks. Whether you use a robot to load the pallet, or if you still rely on human labour, this can still be used to save time and resources.</a:t>
            </a:r>
            <a:endParaRPr dirty="0"/>
          </a:p>
        </p:txBody>
      </p:sp>
      <p:sp>
        <p:nvSpPr>
          <p:cNvPr id="187" name="Google Shape;187;g360004b47c1_1_6:notes"/>
          <p:cNvSpPr>
            <a:spLocks noGrp="1" noRot="1" noChangeAspect="1"/>
          </p:cNvSpPr>
          <p:nvPr>
            <p:ph type="sldImg" idx="2"/>
          </p:nvPr>
        </p:nvSpPr>
        <p:spPr>
          <a:xfrm>
            <a:off x="2827338" y="566738"/>
            <a:ext cx="5040312"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A0A67843-0DF7-0082-CC9F-F57DC3842441}"/>
            </a:ext>
          </a:extLst>
        </p:cNvPr>
        <p:cNvGrpSpPr/>
        <p:nvPr/>
      </p:nvGrpSpPr>
      <p:grpSpPr>
        <a:xfrm>
          <a:off x="0" y="0"/>
          <a:ext cx="0" cy="0"/>
          <a:chOff x="0" y="0"/>
          <a:chExt cx="0" cy="0"/>
        </a:xfrm>
      </p:grpSpPr>
      <p:sp>
        <p:nvSpPr>
          <p:cNvPr id="59" name="Google Shape;59;g35feca1659f_1_412:notes">
            <a:extLst>
              <a:ext uri="{FF2B5EF4-FFF2-40B4-BE49-F238E27FC236}">
                <a16:creationId xmlns:a16="http://schemas.microsoft.com/office/drawing/2014/main" id="{7FFBE0B5-2D9A-3F05-2205-A9F98B18F97E}"/>
              </a:ext>
            </a:extLst>
          </p:cNvPr>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158750" indent="0">
              <a:buNone/>
            </a:pPr>
            <a:r>
              <a:rPr lang="en-US" sz="1000" b="0" i="0" u="none" strike="noStrike" cap="none" dirty="0">
                <a:solidFill>
                  <a:srgbClr val="000000"/>
                </a:solidFill>
                <a:latin typeface="Arial"/>
                <a:ea typeface="Calibri"/>
                <a:cs typeface="Calibri"/>
                <a:sym typeface="Calibri"/>
              </a:rPr>
              <a:t>Now, </a:t>
            </a:r>
            <a:r>
              <a:rPr lang="en-US" sz="1000" b="0" i="0" u="none" strike="noStrike" cap="none" dirty="0" err="1">
                <a:solidFill>
                  <a:srgbClr val="000000"/>
                </a:solidFill>
                <a:latin typeface="Arial"/>
                <a:ea typeface="Calibri"/>
                <a:cs typeface="Calibri"/>
                <a:sym typeface="Calibri"/>
              </a:rPr>
              <a:t>youre</a:t>
            </a:r>
            <a:r>
              <a:rPr lang="en-US" sz="1000" b="0" i="0" u="none" strike="noStrike" cap="none" dirty="0">
                <a:solidFill>
                  <a:srgbClr val="000000"/>
                </a:solidFill>
                <a:latin typeface="Arial"/>
                <a:ea typeface="Calibri"/>
                <a:cs typeface="Calibri"/>
                <a:sym typeface="Calibri"/>
              </a:rPr>
              <a:t> probably wondering what makes this solution truly unique, were not just showing you how to wrap a Christmas present, we are compiling a multitool of solutions to work for your needs, Robotics with human-like adaptability to the constantly changing business domain. Leveraging, </a:t>
            </a:r>
            <a:r>
              <a:rPr lang="en-US" sz="1000" dirty="0">
                <a:ea typeface="Calibri"/>
                <a:cs typeface="Calibri"/>
                <a:sym typeface="Calibri"/>
              </a:rPr>
              <a:t>smart AI ML solutions to the full lifecycle of the manufacturing process.</a:t>
            </a:r>
            <a:br>
              <a:rPr lang="en-US" sz="1000" dirty="0">
                <a:ea typeface="Calibri"/>
                <a:cs typeface="Calibri"/>
                <a:sym typeface="Calibri"/>
              </a:rPr>
            </a:br>
            <a:br>
              <a:rPr lang="en-US" sz="1000" dirty="0">
                <a:ea typeface="Calibri"/>
                <a:cs typeface="Calibri"/>
                <a:sym typeface="Calibri"/>
              </a:rPr>
            </a:br>
            <a:r>
              <a:rPr lang="en-US" sz="1000" dirty="0">
                <a:ea typeface="Calibri"/>
                <a:cs typeface="Calibri"/>
                <a:sym typeface="Calibri"/>
              </a:rPr>
              <a:t>At the end of the day, if this works here with Schaeffler, why not in all of Germany, even better, why stop there, why not all of the EU?</a:t>
            </a:r>
            <a:br>
              <a:rPr lang="en-US" sz="1000" dirty="0">
                <a:ea typeface="Calibri"/>
                <a:cs typeface="Calibri"/>
                <a:sym typeface="Calibri"/>
              </a:rPr>
            </a:br>
            <a:br>
              <a:rPr lang="en-US" sz="1000" dirty="0">
                <a:ea typeface="Calibri"/>
                <a:cs typeface="Calibri"/>
                <a:sym typeface="Calibri"/>
              </a:rPr>
            </a:br>
            <a:r>
              <a:rPr lang="en-US" sz="1000" dirty="0">
                <a:ea typeface="Calibri"/>
                <a:cs typeface="Calibri"/>
                <a:sym typeface="Calibri"/>
              </a:rPr>
              <a:t>Thank you guys for your time </a:t>
            </a:r>
            <a:r>
              <a:rPr lang="en-US" sz="1000" dirty="0">
                <a:ea typeface="Calibri"/>
                <a:cs typeface="Calibri"/>
                <a:sym typeface="Wingdings" panose="05000000000000000000" pitchFamily="2" charset="2"/>
              </a:rPr>
              <a:t></a:t>
            </a:r>
            <a:endParaRPr lang="en-US" sz="1000" dirty="0">
              <a:ea typeface="Calibri"/>
              <a:cs typeface="Calibri"/>
              <a:sym typeface="Calibri"/>
            </a:endParaRPr>
          </a:p>
        </p:txBody>
      </p:sp>
      <p:sp>
        <p:nvSpPr>
          <p:cNvPr id="60" name="Google Shape;60;g35feca1659f_1_412:notes">
            <a:extLst>
              <a:ext uri="{FF2B5EF4-FFF2-40B4-BE49-F238E27FC236}">
                <a16:creationId xmlns:a16="http://schemas.microsoft.com/office/drawing/2014/main" id="{E5F5FB56-8EF3-8C33-6024-D909BA753AAB}"/>
              </a:ext>
            </a:extLst>
          </p:cNvPr>
          <p:cNvSpPr>
            <a:spLocks noGrp="1" noRot="1" noChangeAspect="1"/>
          </p:cNvSpPr>
          <p:nvPr>
            <p:ph type="sldImg" idx="2"/>
          </p:nvPr>
        </p:nvSpPr>
        <p:spPr>
          <a:xfrm>
            <a:off x="2827338" y="566738"/>
            <a:ext cx="5040312"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91303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bg>
      <p:bgPr>
        <a:blipFill dpi="0" rotWithShape="1">
          <a:blip r:embed="rId2">
            <a:alphaModFix amt="8000"/>
            <a:lum/>
          </a:blip>
          <a:srcRect/>
          <a:stretch>
            <a:fillRect l="-25000" r="-25000"/>
          </a:stretch>
        </a:blipFill>
        <a:effectLst/>
      </p:bgPr>
    </p:bg>
    <p:spTree>
      <p:nvGrpSpPr>
        <p:cNvPr id="1" name="Shape 26"/>
        <p:cNvGrpSpPr/>
        <p:nvPr/>
      </p:nvGrpSpPr>
      <p:grpSpPr>
        <a:xfrm>
          <a:off x="0" y="0"/>
          <a:ext cx="0" cy="0"/>
          <a:chOff x="0" y="0"/>
          <a:chExt cx="0" cy="0"/>
        </a:xfrm>
      </p:grpSpPr>
      <p:sp>
        <p:nvSpPr>
          <p:cNvPr id="31" name="Google Shape;31;p4"/>
          <p:cNvSpPr txBox="1">
            <a:spLocks noGrp="1"/>
          </p:cNvSpPr>
          <p:nvPr>
            <p:ph type="sldNum" idx="12"/>
          </p:nvPr>
        </p:nvSpPr>
        <p:spPr>
          <a:xfrm>
            <a:off x="13111868" y="7316483"/>
            <a:ext cx="273041" cy="153888"/>
          </a:xfrm>
          <a:prstGeom prst="rect">
            <a:avLst/>
          </a:prstGeom>
          <a:noFill/>
          <a:ln>
            <a:noFill/>
          </a:ln>
        </p:spPr>
        <p:txBody>
          <a:bodyPr spcFirstLastPara="1" wrap="square" lIns="0" tIns="0" rIns="0" bIns="0" anchor="t" anchorCtr="0">
            <a:spAutoFit/>
          </a:bodyPr>
          <a:lstStyle>
            <a:lvl1pPr marL="38104" lvl="0" indent="0">
              <a:lnSpc>
                <a:spcPct val="100000"/>
              </a:lnSpc>
              <a:spcBef>
                <a:spcPts val="0"/>
              </a:spcBef>
              <a:buNone/>
              <a:defRPr sz="1000" b="0" i="0">
                <a:solidFill>
                  <a:srgbClr val="77777B"/>
                </a:solidFill>
                <a:latin typeface="Calibri"/>
                <a:ea typeface="Calibri"/>
                <a:cs typeface="Calibri"/>
                <a:sym typeface="Calibri"/>
              </a:defRPr>
            </a:lvl1pPr>
            <a:lvl2pPr marL="38104" lvl="1" indent="0">
              <a:lnSpc>
                <a:spcPct val="100000"/>
              </a:lnSpc>
              <a:spcBef>
                <a:spcPts val="0"/>
              </a:spcBef>
              <a:buNone/>
              <a:defRPr sz="1000" b="0" i="0">
                <a:solidFill>
                  <a:srgbClr val="77777B"/>
                </a:solidFill>
                <a:latin typeface="Calibri"/>
                <a:ea typeface="Calibri"/>
                <a:cs typeface="Calibri"/>
                <a:sym typeface="Calibri"/>
              </a:defRPr>
            </a:lvl2pPr>
            <a:lvl3pPr marL="38104" lvl="2" indent="0">
              <a:lnSpc>
                <a:spcPct val="100000"/>
              </a:lnSpc>
              <a:spcBef>
                <a:spcPts val="0"/>
              </a:spcBef>
              <a:buNone/>
              <a:defRPr sz="1000" b="0" i="0">
                <a:solidFill>
                  <a:srgbClr val="77777B"/>
                </a:solidFill>
                <a:latin typeface="Calibri"/>
                <a:ea typeface="Calibri"/>
                <a:cs typeface="Calibri"/>
                <a:sym typeface="Calibri"/>
              </a:defRPr>
            </a:lvl3pPr>
            <a:lvl4pPr marL="38104" lvl="3" indent="0">
              <a:lnSpc>
                <a:spcPct val="100000"/>
              </a:lnSpc>
              <a:spcBef>
                <a:spcPts val="0"/>
              </a:spcBef>
              <a:buNone/>
              <a:defRPr sz="1000" b="0" i="0">
                <a:solidFill>
                  <a:srgbClr val="77777B"/>
                </a:solidFill>
                <a:latin typeface="Calibri"/>
                <a:ea typeface="Calibri"/>
                <a:cs typeface="Calibri"/>
                <a:sym typeface="Calibri"/>
              </a:defRPr>
            </a:lvl4pPr>
            <a:lvl5pPr marL="38104" lvl="4" indent="0">
              <a:lnSpc>
                <a:spcPct val="100000"/>
              </a:lnSpc>
              <a:spcBef>
                <a:spcPts val="0"/>
              </a:spcBef>
              <a:buNone/>
              <a:defRPr sz="1000" b="0" i="0">
                <a:solidFill>
                  <a:srgbClr val="77777B"/>
                </a:solidFill>
                <a:latin typeface="Calibri"/>
                <a:ea typeface="Calibri"/>
                <a:cs typeface="Calibri"/>
                <a:sym typeface="Calibri"/>
              </a:defRPr>
            </a:lvl5pPr>
            <a:lvl6pPr marL="38104" lvl="5" indent="0">
              <a:lnSpc>
                <a:spcPct val="100000"/>
              </a:lnSpc>
              <a:spcBef>
                <a:spcPts val="0"/>
              </a:spcBef>
              <a:buNone/>
              <a:defRPr sz="1000" b="0" i="0">
                <a:solidFill>
                  <a:srgbClr val="77777B"/>
                </a:solidFill>
                <a:latin typeface="Calibri"/>
                <a:ea typeface="Calibri"/>
                <a:cs typeface="Calibri"/>
                <a:sym typeface="Calibri"/>
              </a:defRPr>
            </a:lvl6pPr>
            <a:lvl7pPr marL="38104" lvl="6" indent="0">
              <a:lnSpc>
                <a:spcPct val="100000"/>
              </a:lnSpc>
              <a:spcBef>
                <a:spcPts val="0"/>
              </a:spcBef>
              <a:buNone/>
              <a:defRPr sz="1000" b="0" i="0">
                <a:solidFill>
                  <a:srgbClr val="77777B"/>
                </a:solidFill>
                <a:latin typeface="Calibri"/>
                <a:ea typeface="Calibri"/>
                <a:cs typeface="Calibri"/>
                <a:sym typeface="Calibri"/>
              </a:defRPr>
            </a:lvl7pPr>
            <a:lvl8pPr marL="38104" lvl="7" indent="0">
              <a:lnSpc>
                <a:spcPct val="100000"/>
              </a:lnSpc>
              <a:spcBef>
                <a:spcPts val="0"/>
              </a:spcBef>
              <a:buNone/>
              <a:defRPr sz="1000" b="0" i="0">
                <a:solidFill>
                  <a:srgbClr val="77777B"/>
                </a:solidFill>
                <a:latin typeface="Calibri"/>
                <a:ea typeface="Calibri"/>
                <a:cs typeface="Calibri"/>
                <a:sym typeface="Calibri"/>
              </a:defRPr>
            </a:lvl8pPr>
            <a:lvl9pPr marL="38104" lvl="8" indent="0">
              <a:lnSpc>
                <a:spcPct val="100000"/>
              </a:lnSpc>
              <a:spcBef>
                <a:spcPts val="0"/>
              </a:spcBef>
              <a:buNone/>
              <a:defRPr sz="1000" b="0" i="0">
                <a:solidFill>
                  <a:srgbClr val="77777B"/>
                </a:solidFill>
                <a:latin typeface="Calibri"/>
                <a:ea typeface="Calibri"/>
                <a:cs typeface="Calibri"/>
                <a:sym typeface="Calibri"/>
              </a:defRPr>
            </a:lvl9pPr>
          </a:lstStyle>
          <a:p>
            <a:fld id="{00000000-1234-1234-1234-123412341234}" type="slidenum">
              <a:rPr lang="en-US" smtClean="0"/>
              <a:pPr/>
              <a:t>‹#›</a:t>
            </a:fld>
            <a:endParaRPr lang="en-US"/>
          </a:p>
        </p:txBody>
      </p:sp>
      <p:pic>
        <p:nvPicPr>
          <p:cNvPr id="2" name="Google Shape;189;p11">
            <a:extLst>
              <a:ext uri="{FF2B5EF4-FFF2-40B4-BE49-F238E27FC236}">
                <a16:creationId xmlns:a16="http://schemas.microsoft.com/office/drawing/2014/main" id="{A935F2B2-9FC1-D94D-FEFB-ABBFB4F1F846}"/>
              </a:ext>
            </a:extLst>
          </p:cNvPr>
          <p:cNvPicPr preferRelativeResize="0"/>
          <p:nvPr userDrawn="1"/>
        </p:nvPicPr>
        <p:blipFill rotWithShape="1">
          <a:blip r:embed="rId3">
            <a:alphaModFix/>
          </a:blip>
          <a:srcRect/>
          <a:stretch/>
        </p:blipFill>
        <p:spPr>
          <a:xfrm>
            <a:off x="11719363" y="237374"/>
            <a:ext cx="1529020" cy="134111"/>
          </a:xfrm>
          <a:prstGeom prst="rect">
            <a:avLst/>
          </a:prstGeom>
          <a:noFill/>
          <a:ln>
            <a:noFill/>
          </a:ln>
        </p:spPr>
      </p:pic>
      <p:sp>
        <p:nvSpPr>
          <p:cNvPr id="4" name="Google Shape;65;p15">
            <a:extLst>
              <a:ext uri="{FF2B5EF4-FFF2-40B4-BE49-F238E27FC236}">
                <a16:creationId xmlns:a16="http://schemas.microsoft.com/office/drawing/2014/main" id="{A15B43A8-FFEA-0B7B-DF75-A64A1AA096D0}"/>
              </a:ext>
            </a:extLst>
          </p:cNvPr>
          <p:cNvSpPr/>
          <p:nvPr userDrawn="1"/>
        </p:nvSpPr>
        <p:spPr>
          <a:xfrm>
            <a:off x="7308790" y="816637"/>
            <a:ext cx="1144195"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 name="Google Shape;66;p15">
            <a:extLst>
              <a:ext uri="{FF2B5EF4-FFF2-40B4-BE49-F238E27FC236}">
                <a16:creationId xmlns:a16="http://schemas.microsoft.com/office/drawing/2014/main" id="{B3AC5E7F-5024-EEC0-09A4-6F576642B273}"/>
              </a:ext>
            </a:extLst>
          </p:cNvPr>
          <p:cNvSpPr/>
          <p:nvPr userDrawn="1"/>
        </p:nvSpPr>
        <p:spPr>
          <a:xfrm>
            <a:off x="8596691" y="816637"/>
            <a:ext cx="661502"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 name="Google Shape;67;p15">
            <a:extLst>
              <a:ext uri="{FF2B5EF4-FFF2-40B4-BE49-F238E27FC236}">
                <a16:creationId xmlns:a16="http://schemas.microsoft.com/office/drawing/2014/main" id="{7F031B41-C0BD-408C-1734-2EF57BEB4691}"/>
              </a:ext>
            </a:extLst>
          </p:cNvPr>
          <p:cNvSpPr/>
          <p:nvPr userDrawn="1"/>
        </p:nvSpPr>
        <p:spPr>
          <a:xfrm>
            <a:off x="9401901" y="816637"/>
            <a:ext cx="380822"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 name="Google Shape;68;p15">
            <a:extLst>
              <a:ext uri="{FF2B5EF4-FFF2-40B4-BE49-F238E27FC236}">
                <a16:creationId xmlns:a16="http://schemas.microsoft.com/office/drawing/2014/main" id="{51730A66-9521-1E9C-07F2-2EC33A1B3B21}"/>
              </a:ext>
            </a:extLst>
          </p:cNvPr>
          <p:cNvSpPr/>
          <p:nvPr userDrawn="1"/>
        </p:nvSpPr>
        <p:spPr>
          <a:xfrm>
            <a:off x="9926429" y="816637"/>
            <a:ext cx="158077"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 name="Google Shape;69;p15">
            <a:extLst>
              <a:ext uri="{FF2B5EF4-FFF2-40B4-BE49-F238E27FC236}">
                <a16:creationId xmlns:a16="http://schemas.microsoft.com/office/drawing/2014/main" id="{661CD165-DCEE-F57B-8D73-194B52887ADD}"/>
              </a:ext>
            </a:extLst>
          </p:cNvPr>
          <p:cNvSpPr/>
          <p:nvPr userDrawn="1"/>
        </p:nvSpPr>
        <p:spPr>
          <a:xfrm>
            <a:off x="10228211" y="816636"/>
            <a:ext cx="100595"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9" name="Google Shape;70;p15">
            <a:extLst>
              <a:ext uri="{FF2B5EF4-FFF2-40B4-BE49-F238E27FC236}">
                <a16:creationId xmlns:a16="http://schemas.microsoft.com/office/drawing/2014/main" id="{348C1061-4436-7994-52C7-11EC352873FB}"/>
              </a:ext>
            </a:extLst>
          </p:cNvPr>
          <p:cNvSpPr/>
          <p:nvPr userDrawn="1"/>
        </p:nvSpPr>
        <p:spPr>
          <a:xfrm>
            <a:off x="10472512" y="816636"/>
            <a:ext cx="57483"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 name="Google Shape;64;p15">
            <a:extLst>
              <a:ext uri="{FF2B5EF4-FFF2-40B4-BE49-F238E27FC236}">
                <a16:creationId xmlns:a16="http://schemas.microsoft.com/office/drawing/2014/main" id="{FCB0C840-02F7-F1E5-B791-7E439D0EF0B5}"/>
              </a:ext>
            </a:extLst>
          </p:cNvPr>
          <p:cNvSpPr/>
          <p:nvPr userDrawn="1"/>
        </p:nvSpPr>
        <p:spPr>
          <a:xfrm>
            <a:off x="3418035" y="820269"/>
            <a:ext cx="2059795"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1" name="Google Shape;64;p15">
            <a:extLst>
              <a:ext uri="{FF2B5EF4-FFF2-40B4-BE49-F238E27FC236}">
                <a16:creationId xmlns:a16="http://schemas.microsoft.com/office/drawing/2014/main" id="{DEA5F199-22F1-94F4-C99D-C064864298B3}"/>
              </a:ext>
            </a:extLst>
          </p:cNvPr>
          <p:cNvSpPr/>
          <p:nvPr userDrawn="1"/>
        </p:nvSpPr>
        <p:spPr>
          <a:xfrm>
            <a:off x="5628118" y="820269"/>
            <a:ext cx="1530380" cy="122198"/>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2" name="Google Shape;189;p11">
            <a:extLst>
              <a:ext uri="{FF2B5EF4-FFF2-40B4-BE49-F238E27FC236}">
                <a16:creationId xmlns:a16="http://schemas.microsoft.com/office/drawing/2014/main" id="{C77FA496-0B82-8323-F352-E21644EBE277}"/>
              </a:ext>
            </a:extLst>
          </p:cNvPr>
          <p:cNvPicPr preferRelativeResize="0"/>
          <p:nvPr userDrawn="1"/>
        </p:nvPicPr>
        <p:blipFill rotWithShape="1">
          <a:blip r:embed="rId3">
            <a:alphaModFix/>
          </a:blip>
          <a:srcRect/>
          <a:stretch/>
        </p:blipFill>
        <p:spPr>
          <a:xfrm>
            <a:off x="106484" y="7316489"/>
            <a:ext cx="1529020" cy="134111"/>
          </a:xfrm>
          <a:prstGeom prst="rect">
            <a:avLst/>
          </a:prstGeom>
          <a:noFill/>
          <a:ln>
            <a:noFill/>
          </a:ln>
        </p:spPr>
      </p:pic>
    </p:spTree>
    <p:extLst>
      <p:ext uri="{BB962C8B-B14F-4D97-AF65-F5344CB8AC3E}">
        <p14:creationId xmlns:p14="http://schemas.microsoft.com/office/powerpoint/2010/main" val="315610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bg>
      <p:bgPr>
        <a:blipFill dpi="0" rotWithShape="1">
          <a:blip r:embed="rId2">
            <a:alphaModFix amt="8000"/>
            <a:lum/>
          </a:blip>
          <a:srcRect/>
          <a:stretch>
            <a:fillRect l="-25000" r="-25000"/>
          </a:stretch>
        </a:blipFill>
        <a:effectLst/>
      </p:bgPr>
    </p:bg>
    <p:spTree>
      <p:nvGrpSpPr>
        <p:cNvPr id="1" name="Shape 26"/>
        <p:cNvGrpSpPr/>
        <p:nvPr/>
      </p:nvGrpSpPr>
      <p:grpSpPr>
        <a:xfrm>
          <a:off x="0" y="0"/>
          <a:ext cx="0" cy="0"/>
          <a:chOff x="0" y="0"/>
          <a:chExt cx="0" cy="0"/>
        </a:xfrm>
      </p:grpSpPr>
      <p:sp>
        <p:nvSpPr>
          <p:cNvPr id="31" name="Google Shape;31;p4"/>
          <p:cNvSpPr txBox="1">
            <a:spLocks noGrp="1"/>
          </p:cNvSpPr>
          <p:nvPr>
            <p:ph type="sldNum" idx="12"/>
          </p:nvPr>
        </p:nvSpPr>
        <p:spPr>
          <a:xfrm>
            <a:off x="13111868" y="7316483"/>
            <a:ext cx="273041" cy="153888"/>
          </a:xfrm>
          <a:prstGeom prst="rect">
            <a:avLst/>
          </a:prstGeom>
          <a:noFill/>
          <a:ln>
            <a:noFill/>
          </a:ln>
        </p:spPr>
        <p:txBody>
          <a:bodyPr spcFirstLastPara="1" wrap="square" lIns="0" tIns="0" rIns="0" bIns="0" anchor="t" anchorCtr="0">
            <a:spAutoFit/>
          </a:bodyPr>
          <a:lstStyle>
            <a:lvl1pPr marL="38104" lvl="0" indent="0">
              <a:lnSpc>
                <a:spcPct val="100000"/>
              </a:lnSpc>
              <a:spcBef>
                <a:spcPts val="0"/>
              </a:spcBef>
              <a:buNone/>
              <a:defRPr sz="1000" b="0" i="0">
                <a:solidFill>
                  <a:srgbClr val="77777B"/>
                </a:solidFill>
                <a:latin typeface="Calibri"/>
                <a:ea typeface="Calibri"/>
                <a:cs typeface="Calibri"/>
                <a:sym typeface="Calibri"/>
              </a:defRPr>
            </a:lvl1pPr>
            <a:lvl2pPr marL="38104" lvl="1" indent="0">
              <a:lnSpc>
                <a:spcPct val="100000"/>
              </a:lnSpc>
              <a:spcBef>
                <a:spcPts val="0"/>
              </a:spcBef>
              <a:buNone/>
              <a:defRPr sz="1000" b="0" i="0">
                <a:solidFill>
                  <a:srgbClr val="77777B"/>
                </a:solidFill>
                <a:latin typeface="Calibri"/>
                <a:ea typeface="Calibri"/>
                <a:cs typeface="Calibri"/>
                <a:sym typeface="Calibri"/>
              </a:defRPr>
            </a:lvl2pPr>
            <a:lvl3pPr marL="38104" lvl="2" indent="0">
              <a:lnSpc>
                <a:spcPct val="100000"/>
              </a:lnSpc>
              <a:spcBef>
                <a:spcPts val="0"/>
              </a:spcBef>
              <a:buNone/>
              <a:defRPr sz="1000" b="0" i="0">
                <a:solidFill>
                  <a:srgbClr val="77777B"/>
                </a:solidFill>
                <a:latin typeface="Calibri"/>
                <a:ea typeface="Calibri"/>
                <a:cs typeface="Calibri"/>
                <a:sym typeface="Calibri"/>
              </a:defRPr>
            </a:lvl3pPr>
            <a:lvl4pPr marL="38104" lvl="3" indent="0">
              <a:lnSpc>
                <a:spcPct val="100000"/>
              </a:lnSpc>
              <a:spcBef>
                <a:spcPts val="0"/>
              </a:spcBef>
              <a:buNone/>
              <a:defRPr sz="1000" b="0" i="0">
                <a:solidFill>
                  <a:srgbClr val="77777B"/>
                </a:solidFill>
                <a:latin typeface="Calibri"/>
                <a:ea typeface="Calibri"/>
                <a:cs typeface="Calibri"/>
                <a:sym typeface="Calibri"/>
              </a:defRPr>
            </a:lvl4pPr>
            <a:lvl5pPr marL="38104" lvl="4" indent="0">
              <a:lnSpc>
                <a:spcPct val="100000"/>
              </a:lnSpc>
              <a:spcBef>
                <a:spcPts val="0"/>
              </a:spcBef>
              <a:buNone/>
              <a:defRPr sz="1000" b="0" i="0">
                <a:solidFill>
                  <a:srgbClr val="77777B"/>
                </a:solidFill>
                <a:latin typeface="Calibri"/>
                <a:ea typeface="Calibri"/>
                <a:cs typeface="Calibri"/>
                <a:sym typeface="Calibri"/>
              </a:defRPr>
            </a:lvl5pPr>
            <a:lvl6pPr marL="38104" lvl="5" indent="0">
              <a:lnSpc>
                <a:spcPct val="100000"/>
              </a:lnSpc>
              <a:spcBef>
                <a:spcPts val="0"/>
              </a:spcBef>
              <a:buNone/>
              <a:defRPr sz="1000" b="0" i="0">
                <a:solidFill>
                  <a:srgbClr val="77777B"/>
                </a:solidFill>
                <a:latin typeface="Calibri"/>
                <a:ea typeface="Calibri"/>
                <a:cs typeface="Calibri"/>
                <a:sym typeface="Calibri"/>
              </a:defRPr>
            </a:lvl6pPr>
            <a:lvl7pPr marL="38104" lvl="6" indent="0">
              <a:lnSpc>
                <a:spcPct val="100000"/>
              </a:lnSpc>
              <a:spcBef>
                <a:spcPts val="0"/>
              </a:spcBef>
              <a:buNone/>
              <a:defRPr sz="1000" b="0" i="0">
                <a:solidFill>
                  <a:srgbClr val="77777B"/>
                </a:solidFill>
                <a:latin typeface="Calibri"/>
                <a:ea typeface="Calibri"/>
                <a:cs typeface="Calibri"/>
                <a:sym typeface="Calibri"/>
              </a:defRPr>
            </a:lvl7pPr>
            <a:lvl8pPr marL="38104" lvl="7" indent="0">
              <a:lnSpc>
                <a:spcPct val="100000"/>
              </a:lnSpc>
              <a:spcBef>
                <a:spcPts val="0"/>
              </a:spcBef>
              <a:buNone/>
              <a:defRPr sz="1000" b="0" i="0">
                <a:solidFill>
                  <a:srgbClr val="77777B"/>
                </a:solidFill>
                <a:latin typeface="Calibri"/>
                <a:ea typeface="Calibri"/>
                <a:cs typeface="Calibri"/>
                <a:sym typeface="Calibri"/>
              </a:defRPr>
            </a:lvl8pPr>
            <a:lvl9pPr marL="38104" lvl="8" indent="0">
              <a:lnSpc>
                <a:spcPct val="100000"/>
              </a:lnSpc>
              <a:spcBef>
                <a:spcPts val="0"/>
              </a:spcBef>
              <a:buNone/>
              <a:defRPr sz="1000" b="0" i="0">
                <a:solidFill>
                  <a:srgbClr val="77777B"/>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866928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mt="8000"/>
          </a:blip>
          <a:stretch>
            <a:fillRect/>
          </a:stretch>
        </a:blipFill>
        <a:effectLst/>
      </p:bgPr>
    </p:bg>
    <p:spTree>
      <p:nvGrpSpPr>
        <p:cNvPr id="1" name="Shape 5"/>
        <p:cNvGrpSpPr/>
        <p:nvPr/>
      </p:nvGrpSpPr>
      <p:grpSpPr>
        <a:xfrm>
          <a:off x="0" y="0"/>
          <a:ext cx="0" cy="0"/>
          <a:chOff x="0" y="0"/>
          <a:chExt cx="0" cy="0"/>
        </a:xfrm>
      </p:grpSpPr>
      <p:sp>
        <p:nvSpPr>
          <p:cNvPr id="7" name="Google Shape;7;p1"/>
          <p:cNvSpPr/>
          <p:nvPr/>
        </p:nvSpPr>
        <p:spPr>
          <a:xfrm>
            <a:off x="973373" y="350541"/>
            <a:ext cx="11496517" cy="883919"/>
          </a:xfrm>
          <a:custGeom>
            <a:avLst/>
            <a:gdLst/>
            <a:ahLst/>
            <a:cxnLst/>
            <a:rect l="l" t="t" r="r" b="b"/>
            <a:pathLst>
              <a:path w="9144000" h="883919" extrusionOk="0">
                <a:moveTo>
                  <a:pt x="9143987" y="0"/>
                </a:moveTo>
                <a:lnTo>
                  <a:pt x="0" y="0"/>
                </a:lnTo>
                <a:lnTo>
                  <a:pt x="0" y="883907"/>
                </a:lnTo>
                <a:lnTo>
                  <a:pt x="9143987" y="883907"/>
                </a:lnTo>
                <a:lnTo>
                  <a:pt x="9143987" y="0"/>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 name="Google Shape;31;p4">
            <a:extLst>
              <a:ext uri="{FF2B5EF4-FFF2-40B4-BE49-F238E27FC236}">
                <a16:creationId xmlns:a16="http://schemas.microsoft.com/office/drawing/2014/main" id="{C43058BC-1C5A-95DE-7228-B91E8F5AF1DA}"/>
              </a:ext>
            </a:extLst>
          </p:cNvPr>
          <p:cNvSpPr txBox="1">
            <a:spLocks/>
          </p:cNvSpPr>
          <p:nvPr userDrawn="1"/>
        </p:nvSpPr>
        <p:spPr>
          <a:xfrm>
            <a:off x="13111868" y="7316482"/>
            <a:ext cx="273041" cy="15388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38100" marR="0" lvl="0"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1pPr>
            <a:lvl2pPr marL="38100" marR="0" lvl="1"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2pPr>
            <a:lvl3pPr marL="38100" marR="0" lvl="2"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3pPr>
            <a:lvl4pPr marL="38100" marR="0" lvl="3"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4pPr>
            <a:lvl5pPr marL="38100" marR="0" lvl="4"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5pPr>
            <a:lvl6pPr marL="38100" marR="0" lvl="5"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6pPr>
            <a:lvl7pPr marL="38100" marR="0" lvl="6"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7pPr>
            <a:lvl8pPr marL="38100" marR="0" lvl="7"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8pPr>
            <a:lvl9pPr marL="38100" marR="0" lvl="8"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9pPr>
          </a:lstStyle>
          <a:p>
            <a:fld id="{00000000-1234-1234-1234-123412341234}" type="slidenum">
              <a:rPr lang="en-US" sz="1000" smtClean="0"/>
              <a:pPr/>
              <a:t>‹#›</a:t>
            </a:fld>
            <a:endParaRPr lang="en-US" sz="1000"/>
          </a:p>
        </p:txBody>
      </p:sp>
      <p:pic>
        <p:nvPicPr>
          <p:cNvPr id="3" name="Google Shape;189;p11">
            <a:extLst>
              <a:ext uri="{FF2B5EF4-FFF2-40B4-BE49-F238E27FC236}">
                <a16:creationId xmlns:a16="http://schemas.microsoft.com/office/drawing/2014/main" id="{F2042BC0-41A6-66F5-8BCC-E8C0DE22559B}"/>
              </a:ext>
            </a:extLst>
          </p:cNvPr>
          <p:cNvPicPr preferRelativeResize="0"/>
          <p:nvPr userDrawn="1"/>
        </p:nvPicPr>
        <p:blipFill rotWithShape="1">
          <a:blip r:embed="rId4">
            <a:alphaModFix/>
          </a:blip>
          <a:srcRect/>
          <a:stretch/>
        </p:blipFill>
        <p:spPr>
          <a:xfrm>
            <a:off x="11719363" y="237374"/>
            <a:ext cx="1529020" cy="134111"/>
          </a:xfrm>
          <a:prstGeom prst="rect">
            <a:avLst/>
          </a:prstGeom>
          <a:noFill/>
          <a:ln>
            <a:noFill/>
          </a:ln>
        </p:spPr>
      </p:pic>
      <p:sp>
        <p:nvSpPr>
          <p:cNvPr id="4" name="Google Shape;64;p15">
            <a:extLst>
              <a:ext uri="{FF2B5EF4-FFF2-40B4-BE49-F238E27FC236}">
                <a16:creationId xmlns:a16="http://schemas.microsoft.com/office/drawing/2014/main" id="{D458B1ED-4CE9-784C-17A5-248785230C7F}"/>
              </a:ext>
            </a:extLst>
          </p:cNvPr>
          <p:cNvSpPr/>
          <p:nvPr userDrawn="1"/>
        </p:nvSpPr>
        <p:spPr>
          <a:xfrm>
            <a:off x="98235" y="820270"/>
            <a:ext cx="3176095"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 name="Google Shape;65;p15">
            <a:extLst>
              <a:ext uri="{FF2B5EF4-FFF2-40B4-BE49-F238E27FC236}">
                <a16:creationId xmlns:a16="http://schemas.microsoft.com/office/drawing/2014/main" id="{E809A779-5827-8BA6-D417-0E63DEA07D7C}"/>
              </a:ext>
            </a:extLst>
          </p:cNvPr>
          <p:cNvSpPr/>
          <p:nvPr userDrawn="1"/>
        </p:nvSpPr>
        <p:spPr>
          <a:xfrm>
            <a:off x="7308790" y="816637"/>
            <a:ext cx="1144195"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3" name="Google Shape;66;p15">
            <a:extLst>
              <a:ext uri="{FF2B5EF4-FFF2-40B4-BE49-F238E27FC236}">
                <a16:creationId xmlns:a16="http://schemas.microsoft.com/office/drawing/2014/main" id="{C86E65C7-1475-1CFE-B50A-A5D4ECA8BAB6}"/>
              </a:ext>
            </a:extLst>
          </p:cNvPr>
          <p:cNvSpPr/>
          <p:nvPr userDrawn="1"/>
        </p:nvSpPr>
        <p:spPr>
          <a:xfrm>
            <a:off x="8596691" y="816637"/>
            <a:ext cx="661502"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4" name="Google Shape;67;p15">
            <a:extLst>
              <a:ext uri="{FF2B5EF4-FFF2-40B4-BE49-F238E27FC236}">
                <a16:creationId xmlns:a16="http://schemas.microsoft.com/office/drawing/2014/main" id="{00C31BA7-5463-0CF0-7333-A77673504594}"/>
              </a:ext>
            </a:extLst>
          </p:cNvPr>
          <p:cNvSpPr/>
          <p:nvPr userDrawn="1"/>
        </p:nvSpPr>
        <p:spPr>
          <a:xfrm>
            <a:off x="9401901" y="816637"/>
            <a:ext cx="380822"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 name="Google Shape;68;p15">
            <a:extLst>
              <a:ext uri="{FF2B5EF4-FFF2-40B4-BE49-F238E27FC236}">
                <a16:creationId xmlns:a16="http://schemas.microsoft.com/office/drawing/2014/main" id="{0BFC318E-7F0C-E52D-A7EC-EDA859DE50E7}"/>
              </a:ext>
            </a:extLst>
          </p:cNvPr>
          <p:cNvSpPr/>
          <p:nvPr userDrawn="1"/>
        </p:nvSpPr>
        <p:spPr>
          <a:xfrm>
            <a:off x="9926429" y="816637"/>
            <a:ext cx="158077"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6" name="Google Shape;69;p15">
            <a:extLst>
              <a:ext uri="{FF2B5EF4-FFF2-40B4-BE49-F238E27FC236}">
                <a16:creationId xmlns:a16="http://schemas.microsoft.com/office/drawing/2014/main" id="{A39B762A-2100-D54A-B9E1-8D55E6CFB7C9}"/>
              </a:ext>
            </a:extLst>
          </p:cNvPr>
          <p:cNvSpPr/>
          <p:nvPr userDrawn="1"/>
        </p:nvSpPr>
        <p:spPr>
          <a:xfrm>
            <a:off x="10228211" y="816636"/>
            <a:ext cx="100595"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7" name="Google Shape;70;p15">
            <a:extLst>
              <a:ext uri="{FF2B5EF4-FFF2-40B4-BE49-F238E27FC236}">
                <a16:creationId xmlns:a16="http://schemas.microsoft.com/office/drawing/2014/main" id="{DE92FC71-4BE8-82E3-3E48-9A1F0913AB78}"/>
              </a:ext>
            </a:extLst>
          </p:cNvPr>
          <p:cNvSpPr/>
          <p:nvPr userDrawn="1"/>
        </p:nvSpPr>
        <p:spPr>
          <a:xfrm>
            <a:off x="10472512" y="816636"/>
            <a:ext cx="57483"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 name="Google Shape;64;p15">
            <a:extLst>
              <a:ext uri="{FF2B5EF4-FFF2-40B4-BE49-F238E27FC236}">
                <a16:creationId xmlns:a16="http://schemas.microsoft.com/office/drawing/2014/main" id="{04295DBD-4777-671D-FB02-FFC742401170}"/>
              </a:ext>
            </a:extLst>
          </p:cNvPr>
          <p:cNvSpPr/>
          <p:nvPr userDrawn="1"/>
        </p:nvSpPr>
        <p:spPr>
          <a:xfrm>
            <a:off x="3418035" y="820269"/>
            <a:ext cx="2059795" cy="130706"/>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Google Shape;64;p15">
            <a:extLst>
              <a:ext uri="{FF2B5EF4-FFF2-40B4-BE49-F238E27FC236}">
                <a16:creationId xmlns:a16="http://schemas.microsoft.com/office/drawing/2014/main" id="{5160C9BB-9211-0ABA-91E6-3B9E3DDFE67D}"/>
              </a:ext>
            </a:extLst>
          </p:cNvPr>
          <p:cNvSpPr/>
          <p:nvPr userDrawn="1"/>
        </p:nvSpPr>
        <p:spPr>
          <a:xfrm>
            <a:off x="5628118" y="820269"/>
            <a:ext cx="1530380" cy="122198"/>
          </a:xfrm>
          <a:prstGeom prst="rect">
            <a:avLst/>
          </a:prstGeom>
          <a:solidFill>
            <a:srgbClr val="008A3E"/>
          </a:solidFill>
          <a:ln>
            <a:noFill/>
          </a:ln>
          <a:effectLst/>
        </p:spPr>
        <p:txBody>
          <a:bodyPr spcFirstLastPara="1" wrap="square" lIns="68575" tIns="34275" rIns="68575" bIns="34275" anchor="ctr" anchorCtr="0">
            <a:noAutofit/>
          </a:bodyPr>
          <a:lstStyle/>
          <a:p>
            <a:pPr marL="0" marR="0" lvl="0" indent="0" algn="ctr" defTabSz="914502"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20" name="Google Shape;189;p11">
            <a:extLst>
              <a:ext uri="{FF2B5EF4-FFF2-40B4-BE49-F238E27FC236}">
                <a16:creationId xmlns:a16="http://schemas.microsoft.com/office/drawing/2014/main" id="{18A2D8A4-9BEF-B0F2-8F98-7040641E48D5}"/>
              </a:ext>
            </a:extLst>
          </p:cNvPr>
          <p:cNvPicPr preferRelativeResize="0"/>
          <p:nvPr userDrawn="1"/>
        </p:nvPicPr>
        <p:blipFill rotWithShape="1">
          <a:blip r:embed="rId4">
            <a:alphaModFix/>
          </a:blip>
          <a:srcRect/>
          <a:stretch/>
        </p:blipFill>
        <p:spPr>
          <a:xfrm>
            <a:off x="106484" y="7316489"/>
            <a:ext cx="1529020" cy="134111"/>
          </a:xfrm>
          <a:prstGeom prst="rect">
            <a:avLst/>
          </a:prstGeom>
          <a:noFill/>
          <a:ln>
            <a:noFill/>
          </a:ln>
        </p:spPr>
      </p:pic>
      <p:sp>
        <p:nvSpPr>
          <p:cNvPr id="21" name="Google Shape;31;p4">
            <a:extLst>
              <a:ext uri="{FF2B5EF4-FFF2-40B4-BE49-F238E27FC236}">
                <a16:creationId xmlns:a16="http://schemas.microsoft.com/office/drawing/2014/main" id="{595BAE2A-E379-2A0C-60A0-02B79037137F}"/>
              </a:ext>
            </a:extLst>
          </p:cNvPr>
          <p:cNvSpPr txBox="1">
            <a:spLocks noGrp="1"/>
          </p:cNvSpPr>
          <p:nvPr>
            <p:ph type="sldNum" idx="4"/>
          </p:nvPr>
        </p:nvSpPr>
        <p:spPr>
          <a:xfrm>
            <a:off x="13303476" y="7468880"/>
            <a:ext cx="273041" cy="153888"/>
          </a:xfrm>
          <a:prstGeom prst="rect">
            <a:avLst/>
          </a:prstGeom>
          <a:noFill/>
          <a:ln>
            <a:noFill/>
          </a:ln>
        </p:spPr>
        <p:txBody>
          <a:bodyPr spcFirstLastPara="1" wrap="square" lIns="0" tIns="0" rIns="0" bIns="0" anchor="t" anchorCtr="0">
            <a:spAutoFit/>
          </a:bodyPr>
          <a:lstStyle>
            <a:lvl1pPr marL="38104" lvl="0" indent="0">
              <a:lnSpc>
                <a:spcPct val="100000"/>
              </a:lnSpc>
              <a:spcBef>
                <a:spcPts val="0"/>
              </a:spcBef>
              <a:buNone/>
              <a:defRPr sz="1000" b="0" i="0">
                <a:solidFill>
                  <a:srgbClr val="77777B"/>
                </a:solidFill>
                <a:latin typeface="Calibri"/>
                <a:ea typeface="Calibri"/>
                <a:cs typeface="Calibri"/>
                <a:sym typeface="Calibri"/>
              </a:defRPr>
            </a:lvl1pPr>
            <a:lvl2pPr marL="38104" lvl="1" indent="0">
              <a:lnSpc>
                <a:spcPct val="100000"/>
              </a:lnSpc>
              <a:spcBef>
                <a:spcPts val="0"/>
              </a:spcBef>
              <a:buNone/>
              <a:defRPr sz="1000" b="0" i="0">
                <a:solidFill>
                  <a:srgbClr val="77777B"/>
                </a:solidFill>
                <a:latin typeface="Calibri"/>
                <a:ea typeface="Calibri"/>
                <a:cs typeface="Calibri"/>
                <a:sym typeface="Calibri"/>
              </a:defRPr>
            </a:lvl2pPr>
            <a:lvl3pPr marL="38104" lvl="2" indent="0">
              <a:lnSpc>
                <a:spcPct val="100000"/>
              </a:lnSpc>
              <a:spcBef>
                <a:spcPts val="0"/>
              </a:spcBef>
              <a:buNone/>
              <a:defRPr sz="1000" b="0" i="0">
                <a:solidFill>
                  <a:srgbClr val="77777B"/>
                </a:solidFill>
                <a:latin typeface="Calibri"/>
                <a:ea typeface="Calibri"/>
                <a:cs typeface="Calibri"/>
                <a:sym typeface="Calibri"/>
              </a:defRPr>
            </a:lvl3pPr>
            <a:lvl4pPr marL="38104" lvl="3" indent="0">
              <a:lnSpc>
                <a:spcPct val="100000"/>
              </a:lnSpc>
              <a:spcBef>
                <a:spcPts val="0"/>
              </a:spcBef>
              <a:buNone/>
              <a:defRPr sz="1000" b="0" i="0">
                <a:solidFill>
                  <a:srgbClr val="77777B"/>
                </a:solidFill>
                <a:latin typeface="Calibri"/>
                <a:ea typeface="Calibri"/>
                <a:cs typeface="Calibri"/>
                <a:sym typeface="Calibri"/>
              </a:defRPr>
            </a:lvl4pPr>
            <a:lvl5pPr marL="38104" lvl="4" indent="0">
              <a:lnSpc>
                <a:spcPct val="100000"/>
              </a:lnSpc>
              <a:spcBef>
                <a:spcPts val="0"/>
              </a:spcBef>
              <a:buNone/>
              <a:defRPr sz="1000" b="0" i="0">
                <a:solidFill>
                  <a:srgbClr val="77777B"/>
                </a:solidFill>
                <a:latin typeface="Calibri"/>
                <a:ea typeface="Calibri"/>
                <a:cs typeface="Calibri"/>
                <a:sym typeface="Calibri"/>
              </a:defRPr>
            </a:lvl5pPr>
            <a:lvl6pPr marL="38104" lvl="5" indent="0">
              <a:lnSpc>
                <a:spcPct val="100000"/>
              </a:lnSpc>
              <a:spcBef>
                <a:spcPts val="0"/>
              </a:spcBef>
              <a:buNone/>
              <a:defRPr sz="1000" b="0" i="0">
                <a:solidFill>
                  <a:srgbClr val="77777B"/>
                </a:solidFill>
                <a:latin typeface="Calibri"/>
                <a:ea typeface="Calibri"/>
                <a:cs typeface="Calibri"/>
                <a:sym typeface="Calibri"/>
              </a:defRPr>
            </a:lvl6pPr>
            <a:lvl7pPr marL="38104" lvl="6" indent="0">
              <a:lnSpc>
                <a:spcPct val="100000"/>
              </a:lnSpc>
              <a:spcBef>
                <a:spcPts val="0"/>
              </a:spcBef>
              <a:buNone/>
              <a:defRPr sz="1000" b="0" i="0">
                <a:solidFill>
                  <a:srgbClr val="77777B"/>
                </a:solidFill>
                <a:latin typeface="Calibri"/>
                <a:ea typeface="Calibri"/>
                <a:cs typeface="Calibri"/>
                <a:sym typeface="Calibri"/>
              </a:defRPr>
            </a:lvl7pPr>
            <a:lvl8pPr marL="38104" lvl="7" indent="0">
              <a:lnSpc>
                <a:spcPct val="100000"/>
              </a:lnSpc>
              <a:spcBef>
                <a:spcPts val="0"/>
              </a:spcBef>
              <a:buNone/>
              <a:defRPr sz="1000" b="0" i="0">
                <a:solidFill>
                  <a:srgbClr val="77777B"/>
                </a:solidFill>
                <a:latin typeface="Calibri"/>
                <a:ea typeface="Calibri"/>
                <a:cs typeface="Calibri"/>
                <a:sym typeface="Calibri"/>
              </a:defRPr>
            </a:lvl8pPr>
            <a:lvl9pPr marL="38104" lvl="8" indent="0">
              <a:lnSpc>
                <a:spcPct val="100000"/>
              </a:lnSpc>
              <a:spcBef>
                <a:spcPts val="0"/>
              </a:spcBef>
              <a:buNone/>
              <a:defRPr sz="1000" b="0" i="0">
                <a:solidFill>
                  <a:srgbClr val="77777B"/>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11005361"/>
      </p:ext>
    </p:extLst>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3">
            <a:alphaModFix amt="8000"/>
          </a:blip>
          <a:stretch>
            <a:fillRect/>
          </a:stretch>
        </a:blipFill>
        <a:effectLst/>
      </p:bgPr>
    </p:bg>
    <p:spTree>
      <p:nvGrpSpPr>
        <p:cNvPr id="1" name="Shape 5"/>
        <p:cNvGrpSpPr/>
        <p:nvPr/>
      </p:nvGrpSpPr>
      <p:grpSpPr>
        <a:xfrm>
          <a:off x="0" y="0"/>
          <a:ext cx="0" cy="0"/>
          <a:chOff x="0" y="0"/>
          <a:chExt cx="0" cy="0"/>
        </a:xfrm>
      </p:grpSpPr>
      <p:sp>
        <p:nvSpPr>
          <p:cNvPr id="2" name="Google Shape;31;p4">
            <a:extLst>
              <a:ext uri="{FF2B5EF4-FFF2-40B4-BE49-F238E27FC236}">
                <a16:creationId xmlns:a16="http://schemas.microsoft.com/office/drawing/2014/main" id="{C43058BC-1C5A-95DE-7228-B91E8F5AF1DA}"/>
              </a:ext>
            </a:extLst>
          </p:cNvPr>
          <p:cNvSpPr txBox="1">
            <a:spLocks/>
          </p:cNvSpPr>
          <p:nvPr userDrawn="1"/>
        </p:nvSpPr>
        <p:spPr>
          <a:xfrm>
            <a:off x="13111868" y="7316482"/>
            <a:ext cx="273041" cy="15388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38100" marR="0" lvl="0"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1pPr>
            <a:lvl2pPr marL="38100" marR="0" lvl="1"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2pPr>
            <a:lvl3pPr marL="38100" marR="0" lvl="2"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3pPr>
            <a:lvl4pPr marL="38100" marR="0" lvl="3"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4pPr>
            <a:lvl5pPr marL="38100" marR="0" lvl="4"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5pPr>
            <a:lvl6pPr marL="38100" marR="0" lvl="5"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6pPr>
            <a:lvl7pPr marL="38100" marR="0" lvl="6"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7pPr>
            <a:lvl8pPr marL="38100" marR="0" lvl="7"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8pPr>
            <a:lvl9pPr marL="38100" marR="0" lvl="8" indent="0" algn="l" rtl="0">
              <a:lnSpc>
                <a:spcPct val="100000"/>
              </a:lnSpc>
              <a:spcBef>
                <a:spcPts val="0"/>
              </a:spcBef>
              <a:spcAft>
                <a:spcPts val="0"/>
              </a:spcAft>
              <a:buClr>
                <a:srgbClr val="000000"/>
              </a:buClr>
              <a:buFont typeface="Arial"/>
              <a:buNone/>
              <a:defRPr sz="1000" b="0" i="0" u="none" strike="noStrike" cap="none">
                <a:solidFill>
                  <a:srgbClr val="77777B"/>
                </a:solidFill>
                <a:latin typeface="Calibri"/>
                <a:ea typeface="Calibri"/>
                <a:cs typeface="Calibri"/>
                <a:sym typeface="Calibri"/>
              </a:defRPr>
            </a:lvl9pPr>
          </a:lstStyle>
          <a:p>
            <a:fld id="{00000000-1234-1234-1234-123412341234}" type="slidenum">
              <a:rPr lang="en-US" sz="1000" smtClean="0"/>
              <a:pPr/>
              <a:t>‹#›</a:t>
            </a:fld>
            <a:endParaRPr lang="en-US" sz="1000"/>
          </a:p>
        </p:txBody>
      </p:sp>
      <p:sp>
        <p:nvSpPr>
          <p:cNvPr id="21" name="Google Shape;31;p4">
            <a:extLst>
              <a:ext uri="{FF2B5EF4-FFF2-40B4-BE49-F238E27FC236}">
                <a16:creationId xmlns:a16="http://schemas.microsoft.com/office/drawing/2014/main" id="{595BAE2A-E379-2A0C-60A0-02B79037137F}"/>
              </a:ext>
            </a:extLst>
          </p:cNvPr>
          <p:cNvSpPr txBox="1">
            <a:spLocks noGrp="1"/>
          </p:cNvSpPr>
          <p:nvPr>
            <p:ph type="sldNum" idx="4"/>
          </p:nvPr>
        </p:nvSpPr>
        <p:spPr>
          <a:xfrm>
            <a:off x="13303476" y="7468880"/>
            <a:ext cx="273041" cy="153888"/>
          </a:xfrm>
          <a:prstGeom prst="rect">
            <a:avLst/>
          </a:prstGeom>
          <a:noFill/>
          <a:ln>
            <a:noFill/>
          </a:ln>
        </p:spPr>
        <p:txBody>
          <a:bodyPr spcFirstLastPara="1" wrap="square" lIns="0" tIns="0" rIns="0" bIns="0" anchor="t" anchorCtr="0">
            <a:spAutoFit/>
          </a:bodyPr>
          <a:lstStyle>
            <a:lvl1pPr marL="38104" lvl="0" indent="0">
              <a:lnSpc>
                <a:spcPct val="100000"/>
              </a:lnSpc>
              <a:spcBef>
                <a:spcPts val="0"/>
              </a:spcBef>
              <a:buNone/>
              <a:defRPr sz="1000" b="0" i="0">
                <a:solidFill>
                  <a:srgbClr val="77777B"/>
                </a:solidFill>
                <a:latin typeface="Calibri"/>
                <a:ea typeface="Calibri"/>
                <a:cs typeface="Calibri"/>
                <a:sym typeface="Calibri"/>
              </a:defRPr>
            </a:lvl1pPr>
            <a:lvl2pPr marL="38104" lvl="1" indent="0">
              <a:lnSpc>
                <a:spcPct val="100000"/>
              </a:lnSpc>
              <a:spcBef>
                <a:spcPts val="0"/>
              </a:spcBef>
              <a:buNone/>
              <a:defRPr sz="1000" b="0" i="0">
                <a:solidFill>
                  <a:srgbClr val="77777B"/>
                </a:solidFill>
                <a:latin typeface="Calibri"/>
                <a:ea typeface="Calibri"/>
                <a:cs typeface="Calibri"/>
                <a:sym typeface="Calibri"/>
              </a:defRPr>
            </a:lvl2pPr>
            <a:lvl3pPr marL="38104" lvl="2" indent="0">
              <a:lnSpc>
                <a:spcPct val="100000"/>
              </a:lnSpc>
              <a:spcBef>
                <a:spcPts val="0"/>
              </a:spcBef>
              <a:buNone/>
              <a:defRPr sz="1000" b="0" i="0">
                <a:solidFill>
                  <a:srgbClr val="77777B"/>
                </a:solidFill>
                <a:latin typeface="Calibri"/>
                <a:ea typeface="Calibri"/>
                <a:cs typeface="Calibri"/>
                <a:sym typeface="Calibri"/>
              </a:defRPr>
            </a:lvl3pPr>
            <a:lvl4pPr marL="38104" lvl="3" indent="0">
              <a:lnSpc>
                <a:spcPct val="100000"/>
              </a:lnSpc>
              <a:spcBef>
                <a:spcPts val="0"/>
              </a:spcBef>
              <a:buNone/>
              <a:defRPr sz="1000" b="0" i="0">
                <a:solidFill>
                  <a:srgbClr val="77777B"/>
                </a:solidFill>
                <a:latin typeface="Calibri"/>
                <a:ea typeface="Calibri"/>
                <a:cs typeface="Calibri"/>
                <a:sym typeface="Calibri"/>
              </a:defRPr>
            </a:lvl4pPr>
            <a:lvl5pPr marL="38104" lvl="4" indent="0">
              <a:lnSpc>
                <a:spcPct val="100000"/>
              </a:lnSpc>
              <a:spcBef>
                <a:spcPts val="0"/>
              </a:spcBef>
              <a:buNone/>
              <a:defRPr sz="1000" b="0" i="0">
                <a:solidFill>
                  <a:srgbClr val="77777B"/>
                </a:solidFill>
                <a:latin typeface="Calibri"/>
                <a:ea typeface="Calibri"/>
                <a:cs typeface="Calibri"/>
                <a:sym typeface="Calibri"/>
              </a:defRPr>
            </a:lvl5pPr>
            <a:lvl6pPr marL="38104" lvl="5" indent="0">
              <a:lnSpc>
                <a:spcPct val="100000"/>
              </a:lnSpc>
              <a:spcBef>
                <a:spcPts val="0"/>
              </a:spcBef>
              <a:buNone/>
              <a:defRPr sz="1000" b="0" i="0">
                <a:solidFill>
                  <a:srgbClr val="77777B"/>
                </a:solidFill>
                <a:latin typeface="Calibri"/>
                <a:ea typeface="Calibri"/>
                <a:cs typeface="Calibri"/>
                <a:sym typeface="Calibri"/>
              </a:defRPr>
            </a:lvl6pPr>
            <a:lvl7pPr marL="38104" lvl="6" indent="0">
              <a:lnSpc>
                <a:spcPct val="100000"/>
              </a:lnSpc>
              <a:spcBef>
                <a:spcPts val="0"/>
              </a:spcBef>
              <a:buNone/>
              <a:defRPr sz="1000" b="0" i="0">
                <a:solidFill>
                  <a:srgbClr val="77777B"/>
                </a:solidFill>
                <a:latin typeface="Calibri"/>
                <a:ea typeface="Calibri"/>
                <a:cs typeface="Calibri"/>
                <a:sym typeface="Calibri"/>
              </a:defRPr>
            </a:lvl7pPr>
            <a:lvl8pPr marL="38104" lvl="7" indent="0">
              <a:lnSpc>
                <a:spcPct val="100000"/>
              </a:lnSpc>
              <a:spcBef>
                <a:spcPts val="0"/>
              </a:spcBef>
              <a:buNone/>
              <a:defRPr sz="1000" b="0" i="0">
                <a:solidFill>
                  <a:srgbClr val="77777B"/>
                </a:solidFill>
                <a:latin typeface="Calibri"/>
                <a:ea typeface="Calibri"/>
                <a:cs typeface="Calibri"/>
                <a:sym typeface="Calibri"/>
              </a:defRPr>
            </a:lvl8pPr>
            <a:lvl9pPr marL="38104" lvl="8" indent="0">
              <a:lnSpc>
                <a:spcPct val="100000"/>
              </a:lnSpc>
              <a:spcBef>
                <a:spcPts val="0"/>
              </a:spcBef>
              <a:buNone/>
              <a:defRPr sz="1000" b="0" i="0">
                <a:solidFill>
                  <a:srgbClr val="77777B"/>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84543865"/>
      </p:ext>
    </p:extLst>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benjamin-werner-333ba929a/" TargetMode="External"/><Relationship Id="rId3" Type="http://schemas.openxmlformats.org/officeDocument/2006/relationships/image" Target="../media/image4.jpg"/><Relationship Id="rId7" Type="http://schemas.openxmlformats.org/officeDocument/2006/relationships/hyperlink" Target="https://www.linkedin.com/in/robin-g%C3%B6hrig-516b05273/"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linkedin.com/in/biermandavid/" TargetMode="External"/><Relationship Id="rId5" Type="http://schemas.openxmlformats.org/officeDocument/2006/relationships/hyperlink" Target="https://www.linkedin.com/in/danielgessner/" TargetMode="External"/><Relationship Id="rId10" Type="http://schemas.openxmlformats.org/officeDocument/2006/relationships/image" Target="../media/image6.png"/><Relationship Id="rId4" Type="http://schemas.openxmlformats.org/officeDocument/2006/relationships/hyperlink" Target="https://www.linkedin.com/in/linda-lacsivy-a75875304/" TargetMode="Externa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9" name="Picture 8" descr="A green truck on a grid&#10;&#10;AI-generated content may be incorrect.">
            <a:extLst>
              <a:ext uri="{FF2B5EF4-FFF2-40B4-BE49-F238E27FC236}">
                <a16:creationId xmlns:a16="http://schemas.microsoft.com/office/drawing/2014/main" id="{EF52D12F-651C-2C7F-DD55-34A5A12E3128}"/>
              </a:ext>
            </a:extLst>
          </p:cNvPr>
          <p:cNvPicPr>
            <a:picLocks noChangeAspect="1"/>
          </p:cNvPicPr>
          <p:nvPr/>
        </p:nvPicPr>
        <p:blipFill>
          <a:blip r:embed="rId3"/>
          <a:srcRect t="11079" b="4542"/>
          <a:stretch>
            <a:fillRect/>
          </a:stretch>
        </p:blipFill>
        <p:spPr>
          <a:xfrm>
            <a:off x="0" y="1"/>
            <a:ext cx="13444538" cy="7562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2DE3102C-2ADA-0098-2ACE-76DCE2AC18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3E6E77-10A1-1532-9813-C0C1AB65A5A7}"/>
              </a:ext>
            </a:extLst>
          </p:cNvPr>
          <p:cNvSpPr txBox="1"/>
          <p:nvPr/>
        </p:nvSpPr>
        <p:spPr>
          <a:xfrm>
            <a:off x="0" y="2996595"/>
            <a:ext cx="13444537" cy="1446550"/>
          </a:xfrm>
          <a:prstGeom prst="rect">
            <a:avLst/>
          </a:prstGeom>
          <a:noFill/>
        </p:spPr>
        <p:txBody>
          <a:bodyPr wrap="square">
            <a:spAutoFit/>
          </a:bodyPr>
          <a:lstStyle/>
          <a:p>
            <a:pPr marL="12702" marR="0" lvl="0" indent="0" algn="ctr" defTabSz="914502" rtl="0" eaLnBrk="1" fontAlgn="auto" latinLnBrk="0" hangingPunct="1">
              <a:lnSpc>
                <a:spcPct val="100000"/>
              </a:lnSpc>
              <a:spcBef>
                <a:spcPts val="0"/>
              </a:spcBef>
              <a:spcAft>
                <a:spcPts val="0"/>
              </a:spcAft>
              <a:buClr>
                <a:srgbClr val="000000"/>
              </a:buClr>
              <a:buSzTx/>
              <a:buFont typeface="Arial"/>
              <a:buNone/>
              <a:tabLst/>
              <a:defRPr/>
            </a:pPr>
            <a:r>
              <a:rPr kumimoji="0" lang="en-GB" sz="8800" b="1" i="0" u="none" strike="noStrike" kern="0" cap="none" spc="0" normalizeH="0" baseline="0" noProof="0" dirty="0">
                <a:ln>
                  <a:noFill/>
                </a:ln>
                <a:solidFill>
                  <a:srgbClr val="000000"/>
                </a:solidFill>
                <a:effectLst/>
                <a:uLnTx/>
                <a:uFillTx/>
                <a:latin typeface="Arial"/>
                <a:ea typeface="Calibri"/>
                <a:cs typeface="Calibri"/>
                <a:sym typeface="Calibri"/>
              </a:rPr>
              <a:t>Questions?</a:t>
            </a:r>
            <a:endParaRPr kumimoji="0" lang="en-US" sz="8800" b="0" i="0" u="none" strike="noStrike" kern="0" cap="none" spc="0" normalizeH="0" baseline="0" noProof="0" dirty="0">
              <a:ln>
                <a:noFill/>
              </a:ln>
              <a:solidFill>
                <a:srgbClr val="000000"/>
              </a:solidFill>
              <a:effectLst/>
              <a:uLnTx/>
              <a:uFillTx/>
              <a:latin typeface="Arial"/>
              <a:ea typeface="Calibri"/>
              <a:cs typeface="Calibri"/>
              <a:sym typeface="Calibri"/>
            </a:endParaRPr>
          </a:p>
        </p:txBody>
      </p:sp>
    </p:spTree>
    <p:extLst>
      <p:ext uri="{BB962C8B-B14F-4D97-AF65-F5344CB8AC3E}">
        <p14:creationId xmlns:p14="http://schemas.microsoft.com/office/powerpoint/2010/main" val="220417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9AC78E44-2FDB-03FA-4559-3BB0AD23CB24}"/>
            </a:ext>
          </a:extLst>
        </p:cNvPr>
        <p:cNvGrpSpPr/>
        <p:nvPr/>
      </p:nvGrpSpPr>
      <p:grpSpPr>
        <a:xfrm>
          <a:off x="0" y="0"/>
          <a:ext cx="0" cy="0"/>
          <a:chOff x="0" y="0"/>
          <a:chExt cx="0" cy="0"/>
        </a:xfrm>
      </p:grpSpPr>
      <p:sp>
        <p:nvSpPr>
          <p:cNvPr id="2" name="Google Shape;79;p9">
            <a:extLst>
              <a:ext uri="{FF2B5EF4-FFF2-40B4-BE49-F238E27FC236}">
                <a16:creationId xmlns:a16="http://schemas.microsoft.com/office/drawing/2014/main" id="{A4757021-1D60-F1F1-BC24-0AC00A23D6B7}"/>
              </a:ext>
            </a:extLst>
          </p:cNvPr>
          <p:cNvSpPr txBox="1"/>
          <p:nvPr/>
        </p:nvSpPr>
        <p:spPr>
          <a:xfrm>
            <a:off x="6629130" y="2333030"/>
            <a:ext cx="4476083" cy="1184150"/>
          </a:xfrm>
          <a:prstGeom prst="rect">
            <a:avLst/>
          </a:prstGeom>
          <a:noFill/>
          <a:ln>
            <a:noFill/>
          </a:ln>
        </p:spPr>
        <p:txBody>
          <a:bodyPr spcFirstLastPara="1" wrap="square" lIns="0" tIns="26650" rIns="0" bIns="0" anchor="t" anchorCtr="0">
            <a:spAutoFit/>
          </a:bodyPr>
          <a:lstStyle/>
          <a:p>
            <a:pPr marL="114301" lvl="0" algn="ctr" rtl="0">
              <a:lnSpc>
                <a:spcPct val="115000"/>
              </a:lnSpc>
              <a:spcBef>
                <a:spcPts val="1200"/>
              </a:spcBef>
              <a:spcAft>
                <a:spcPts val="0"/>
              </a:spcAft>
              <a:buClr>
                <a:srgbClr val="1E7C40"/>
              </a:buClr>
              <a:buSzPts val="1800"/>
            </a:pPr>
            <a:r>
              <a:rPr lang="en-US" sz="2400" dirty="0">
                <a:latin typeface="+mj-lt"/>
                <a:ea typeface="Calibri"/>
                <a:cs typeface="Calibri"/>
                <a:sym typeface="Calibri"/>
              </a:rPr>
              <a:t>Manual Labor</a:t>
            </a:r>
          </a:p>
          <a:p>
            <a:pPr marL="114301" lvl="0" algn="ctr" rtl="0">
              <a:lnSpc>
                <a:spcPct val="115000"/>
              </a:lnSpc>
              <a:spcBef>
                <a:spcPts val="1200"/>
              </a:spcBef>
              <a:spcAft>
                <a:spcPts val="0"/>
              </a:spcAft>
              <a:buClr>
                <a:srgbClr val="1E7C40"/>
              </a:buClr>
              <a:buSzPts val="1800"/>
            </a:pPr>
            <a:r>
              <a:rPr lang="en-GB" sz="2400" dirty="0">
                <a:latin typeface="+mj-lt"/>
                <a:ea typeface="Calibri"/>
                <a:cs typeface="Calibri"/>
                <a:sym typeface="Calibri"/>
              </a:rPr>
              <a:t>Rigid Robotics</a:t>
            </a:r>
            <a:endParaRPr sz="2400" dirty="0">
              <a:latin typeface="+mj-lt"/>
              <a:ea typeface="Calibri"/>
              <a:cs typeface="Calibri"/>
              <a:sym typeface="Calibri"/>
            </a:endParaRPr>
          </a:p>
        </p:txBody>
      </p:sp>
      <p:sp>
        <p:nvSpPr>
          <p:cNvPr id="8" name="Google Shape;6;p1">
            <a:extLst>
              <a:ext uri="{FF2B5EF4-FFF2-40B4-BE49-F238E27FC236}">
                <a16:creationId xmlns:a16="http://schemas.microsoft.com/office/drawing/2014/main" id="{70B140E0-6522-86D8-B3F0-F3712E7F568F}"/>
              </a:ext>
            </a:extLst>
          </p:cNvPr>
          <p:cNvSpPr/>
          <p:nvPr/>
        </p:nvSpPr>
        <p:spPr>
          <a:xfrm>
            <a:off x="1975104" y="1048512"/>
            <a:ext cx="9814560" cy="6309870"/>
          </a:xfrm>
          <a:custGeom>
            <a:avLst/>
            <a:gdLst/>
            <a:ahLst/>
            <a:cxnLst/>
            <a:rect l="l" t="t" r="r" b="b"/>
            <a:pathLst>
              <a:path w="9144000" h="5974080" extrusionOk="0">
                <a:moveTo>
                  <a:pt x="0" y="5974080"/>
                </a:moveTo>
                <a:lnTo>
                  <a:pt x="9143987" y="5974080"/>
                </a:lnTo>
                <a:lnTo>
                  <a:pt x="9143987" y="0"/>
                </a:lnTo>
                <a:lnTo>
                  <a:pt x="0" y="0"/>
                </a:lnTo>
                <a:lnTo>
                  <a:pt x="0" y="5974080"/>
                </a:lnTo>
                <a:close/>
              </a:path>
            </a:pathLst>
          </a:custGeom>
          <a:solidFill>
            <a:srgbClr val="E2E2E2"/>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64" name="Google Shape;64;p8">
            <a:extLst>
              <a:ext uri="{FF2B5EF4-FFF2-40B4-BE49-F238E27FC236}">
                <a16:creationId xmlns:a16="http://schemas.microsoft.com/office/drawing/2014/main" id="{B696F945-0020-8509-4D62-1E4B82B9E810}"/>
              </a:ext>
            </a:extLst>
          </p:cNvPr>
          <p:cNvSpPr txBox="1">
            <a:spLocks noGrp="1"/>
          </p:cNvSpPr>
          <p:nvPr>
            <p:ph type="ftr" idx="4294967295"/>
          </p:nvPr>
        </p:nvSpPr>
        <p:spPr>
          <a:xfrm>
            <a:off x="10017125" y="7302500"/>
            <a:ext cx="3427413" cy="469900"/>
          </a:xfrm>
          <a:prstGeom prst="rect">
            <a:avLst/>
          </a:prstGeom>
          <a:noFill/>
          <a:ln>
            <a:noFill/>
          </a:ln>
        </p:spPr>
        <p:txBody>
          <a:bodyPr spcFirstLastPara="1" wrap="square" lIns="0" tIns="7600" rIns="0" bIns="0" anchor="t" anchorCtr="0">
            <a:spAutoFit/>
          </a:bodyPr>
          <a:lstStyle/>
          <a:p>
            <a:pPr marL="12702"/>
            <a:r>
              <a:rPr lang="en-US" dirty="0"/>
              <a:t>Schaeffler Group | </a:t>
            </a:r>
            <a:r>
              <a:rPr lang="en-US" dirty="0" err="1"/>
              <a:t>Hackbay</a:t>
            </a:r>
            <a:r>
              <a:rPr lang="en-US" dirty="0"/>
              <a:t> Presentation | 4 June 2025</a:t>
            </a:r>
            <a:endParaRPr dirty="0"/>
          </a:p>
          <a:p>
            <a:pPr marL="12702">
              <a:buClr>
                <a:schemeClr val="dk1"/>
              </a:buClr>
            </a:pPr>
            <a:endParaRPr dirty="0"/>
          </a:p>
          <a:p>
            <a:pPr marL="12702"/>
            <a:endParaRPr dirty="0"/>
          </a:p>
        </p:txBody>
      </p:sp>
      <p:pic>
        <p:nvPicPr>
          <p:cNvPr id="66" name="Google Shape;66;p8">
            <a:extLst>
              <a:ext uri="{FF2B5EF4-FFF2-40B4-BE49-F238E27FC236}">
                <a16:creationId xmlns:a16="http://schemas.microsoft.com/office/drawing/2014/main" id="{C98DE7DC-19C1-72F8-CD7E-BD617BBE6E98}"/>
              </a:ext>
            </a:extLst>
          </p:cNvPr>
          <p:cNvPicPr preferRelativeResize="0"/>
          <p:nvPr/>
        </p:nvPicPr>
        <p:blipFill rotWithShape="1">
          <a:blip r:embed="rId3">
            <a:alphaModFix/>
          </a:blip>
          <a:srcRect l="8905" t="36359" r="12120"/>
          <a:stretch>
            <a:fillRect/>
          </a:stretch>
        </p:blipFill>
        <p:spPr>
          <a:xfrm>
            <a:off x="2164466" y="1240946"/>
            <a:ext cx="9398816" cy="4260552"/>
          </a:xfrm>
          <a:prstGeom prst="rect">
            <a:avLst/>
          </a:prstGeom>
          <a:noFill/>
          <a:ln>
            <a:noFill/>
          </a:ln>
        </p:spPr>
      </p:pic>
      <p:sp>
        <p:nvSpPr>
          <p:cNvPr id="67" name="Google Shape;67;p8">
            <a:extLst>
              <a:ext uri="{FF2B5EF4-FFF2-40B4-BE49-F238E27FC236}">
                <a16:creationId xmlns:a16="http://schemas.microsoft.com/office/drawing/2014/main" id="{133649FE-32FB-8037-797E-6A909D569B88}"/>
              </a:ext>
            </a:extLst>
          </p:cNvPr>
          <p:cNvSpPr txBox="1"/>
          <p:nvPr/>
        </p:nvSpPr>
        <p:spPr>
          <a:xfrm>
            <a:off x="2164466" y="5629677"/>
            <a:ext cx="9398816" cy="1545000"/>
          </a:xfrm>
          <a:prstGeom prst="rect">
            <a:avLst/>
          </a:prstGeom>
          <a:solidFill>
            <a:srgbClr val="FFFFFF"/>
          </a:solidFill>
          <a:ln>
            <a:noFill/>
          </a:ln>
        </p:spPr>
        <p:txBody>
          <a:bodyPr spcFirstLastPara="1" wrap="square" lIns="0" tIns="135875" rIns="0" bIns="0" anchor="t" anchorCtr="0">
            <a:normAutofit lnSpcReduction="10000"/>
          </a:bodyPr>
          <a:lstStyle/>
          <a:p>
            <a:pPr marL="2008730" indent="277525"/>
            <a:r>
              <a:rPr lang="en-US" sz="2100" b="1" dirty="0">
                <a:latin typeface="Calibri"/>
                <a:ea typeface="Calibri"/>
                <a:cs typeface="Calibri"/>
                <a:sym typeface="Calibri"/>
              </a:rPr>
              <a:t>      Linda, Daniel, David, Robin, Benjamin</a:t>
            </a:r>
            <a:endParaRPr lang="en-US" sz="2100" dirty="0">
              <a:latin typeface="Calibri"/>
              <a:ea typeface="Calibri"/>
              <a:cs typeface="Calibri"/>
              <a:sym typeface="Calibri"/>
            </a:endParaRPr>
          </a:p>
          <a:p>
            <a:pPr marL="179725" algn="ctr">
              <a:spcBef>
                <a:spcPts val="360"/>
              </a:spcBef>
            </a:pPr>
            <a:r>
              <a:rPr lang="en-US" sz="1191" u="sng" dirty="0">
                <a:solidFill>
                  <a:schemeClr val="dk1"/>
                </a:solidFill>
                <a:latin typeface="+mj-lt"/>
                <a:ea typeface="Calibri"/>
                <a:cs typeface="Calibri"/>
                <a:sym typeface="Calibri"/>
                <a:hlinkClick r:id="rId4">
                  <a:extLst>
                    <a:ext uri="{A12FA001-AC4F-418D-AE19-62706E023703}">
                      <ahyp:hlinkClr xmlns:ahyp="http://schemas.microsoft.com/office/drawing/2018/hyperlinkcolor" val="tx"/>
                    </a:ext>
                  </a:extLst>
                </a:hlinkClick>
              </a:rPr>
              <a:t>https://www.linkedin.com/in/linda-lacsivy-a75875304/</a:t>
            </a:r>
            <a:endParaRPr sz="1191" dirty="0">
              <a:latin typeface="+mj-lt"/>
            </a:endParaRPr>
          </a:p>
          <a:p>
            <a:pPr marL="179725" algn="ctr">
              <a:spcBef>
                <a:spcPts val="360"/>
              </a:spcBef>
            </a:pPr>
            <a:r>
              <a:rPr lang="en-US" sz="1191" u="sng" dirty="0">
                <a:solidFill>
                  <a:schemeClr val="hlink"/>
                </a:solidFill>
                <a:hlinkClick r:id="rId5"/>
              </a:rPr>
              <a:t>https://www.linkedin.com/in/danielgessner/</a:t>
            </a:r>
            <a:endParaRPr sz="1191" dirty="0"/>
          </a:p>
          <a:p>
            <a:pPr marL="179725" algn="ctr">
              <a:spcBef>
                <a:spcPts val="360"/>
              </a:spcBef>
            </a:pPr>
            <a:r>
              <a:rPr lang="en-US" sz="1191" u="sng" dirty="0">
                <a:solidFill>
                  <a:schemeClr val="hlink"/>
                </a:solidFill>
                <a:hlinkClick r:id="rId6"/>
              </a:rPr>
              <a:t>https://www.linkedin.com/in/biermandavid/</a:t>
            </a:r>
            <a:endParaRPr sz="1191" dirty="0"/>
          </a:p>
          <a:p>
            <a:pPr marL="179725" algn="ctr">
              <a:spcBef>
                <a:spcPts val="360"/>
              </a:spcBef>
            </a:pPr>
            <a:r>
              <a:rPr lang="en-US" sz="1191" u="sng" dirty="0">
                <a:solidFill>
                  <a:schemeClr val="hlink"/>
                </a:solidFill>
                <a:hlinkClick r:id="rId7"/>
              </a:rPr>
              <a:t>https://www.linkedin.com/in/robin-g%C3%B6hrig-516b05273/</a:t>
            </a:r>
            <a:endParaRPr sz="1191" dirty="0"/>
          </a:p>
          <a:p>
            <a:pPr marL="179725" algn="ctr">
              <a:spcBef>
                <a:spcPts val="360"/>
              </a:spcBef>
            </a:pPr>
            <a:r>
              <a:rPr lang="en-US" sz="1191" u="sng" dirty="0">
                <a:solidFill>
                  <a:schemeClr val="hlink"/>
                </a:solidFill>
                <a:latin typeface="Calibri"/>
                <a:ea typeface="Calibri"/>
                <a:cs typeface="Calibri"/>
                <a:sym typeface="Calibri"/>
                <a:hlinkClick r:id="rId8"/>
              </a:rPr>
              <a:t>https://www.linkedin.com/in/benjamin-werner-333ba929a/</a:t>
            </a:r>
            <a:endParaRPr sz="1291" dirty="0">
              <a:latin typeface="Calibri"/>
              <a:ea typeface="Calibri"/>
              <a:cs typeface="Calibri"/>
              <a:sym typeface="Calibri"/>
            </a:endParaRPr>
          </a:p>
          <a:p>
            <a:pPr>
              <a:spcBef>
                <a:spcPts val="360"/>
              </a:spcBef>
            </a:pPr>
            <a:endParaRPr dirty="0">
              <a:latin typeface="Calibri"/>
              <a:ea typeface="Calibri"/>
              <a:cs typeface="Calibri"/>
              <a:sym typeface="Calibri"/>
            </a:endParaRPr>
          </a:p>
        </p:txBody>
      </p:sp>
      <p:pic>
        <p:nvPicPr>
          <p:cNvPr id="68" name="Google Shape;68;p8">
            <a:extLst>
              <a:ext uri="{FF2B5EF4-FFF2-40B4-BE49-F238E27FC236}">
                <a16:creationId xmlns:a16="http://schemas.microsoft.com/office/drawing/2014/main" id="{B780E0E1-7CCE-66BB-005B-D1DE8CE96EF3}"/>
              </a:ext>
            </a:extLst>
          </p:cNvPr>
          <p:cNvPicPr preferRelativeResize="0"/>
          <p:nvPr/>
        </p:nvPicPr>
        <p:blipFill>
          <a:blip r:embed="rId9">
            <a:alphaModFix/>
          </a:blip>
          <a:stretch>
            <a:fillRect/>
          </a:stretch>
        </p:blipFill>
        <p:spPr>
          <a:xfrm>
            <a:off x="2684311" y="6055186"/>
            <a:ext cx="1425055" cy="949801"/>
          </a:xfrm>
          <a:prstGeom prst="rect">
            <a:avLst/>
          </a:prstGeom>
          <a:noFill/>
          <a:ln>
            <a:noFill/>
          </a:ln>
        </p:spPr>
      </p:pic>
      <p:pic>
        <p:nvPicPr>
          <p:cNvPr id="69" name="Google Shape;69;p8">
            <a:extLst>
              <a:ext uri="{FF2B5EF4-FFF2-40B4-BE49-F238E27FC236}">
                <a16:creationId xmlns:a16="http://schemas.microsoft.com/office/drawing/2014/main" id="{5FB130E3-AD68-A232-3812-1FC102D6CBDB}"/>
              </a:ext>
            </a:extLst>
          </p:cNvPr>
          <p:cNvPicPr preferRelativeResize="0"/>
          <p:nvPr/>
        </p:nvPicPr>
        <p:blipFill>
          <a:blip r:embed="rId10">
            <a:alphaModFix/>
          </a:blip>
          <a:stretch>
            <a:fillRect/>
          </a:stretch>
        </p:blipFill>
        <p:spPr>
          <a:xfrm>
            <a:off x="9661174" y="6295337"/>
            <a:ext cx="1581458" cy="469500"/>
          </a:xfrm>
          <a:prstGeom prst="rect">
            <a:avLst/>
          </a:prstGeom>
          <a:noFill/>
          <a:ln>
            <a:noFill/>
          </a:ln>
        </p:spPr>
      </p:pic>
      <p:sp>
        <p:nvSpPr>
          <p:cNvPr id="5" name="TextBox 4">
            <a:extLst>
              <a:ext uri="{FF2B5EF4-FFF2-40B4-BE49-F238E27FC236}">
                <a16:creationId xmlns:a16="http://schemas.microsoft.com/office/drawing/2014/main" id="{3745425E-6BB7-376F-D3CC-13BBC2018264}"/>
              </a:ext>
            </a:extLst>
          </p:cNvPr>
          <p:cNvSpPr txBox="1"/>
          <p:nvPr/>
        </p:nvSpPr>
        <p:spPr>
          <a:xfrm>
            <a:off x="897039" y="204468"/>
            <a:ext cx="6724890" cy="584775"/>
          </a:xfrm>
          <a:prstGeom prst="rect">
            <a:avLst/>
          </a:prstGeom>
          <a:noFill/>
        </p:spPr>
        <p:txBody>
          <a:bodyPr wrap="square">
            <a:spAutoFit/>
          </a:bodyPr>
          <a:lstStyle/>
          <a:p>
            <a:pPr marL="12702" marR="0" lvl="0" indent="0" algn="l" defTabSz="914502"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Arial"/>
                <a:ea typeface="Calibri"/>
                <a:cs typeface="Calibri"/>
                <a:sym typeface="Calibri"/>
              </a:rPr>
              <a:t>The Team: Hitch Hackers 42</a:t>
            </a:r>
            <a:endParaRPr kumimoji="0" lang="en-US" sz="3200" b="0" i="0" u="none" strike="noStrike" kern="0" cap="none" spc="0" normalizeH="0" baseline="0" noProof="0" dirty="0">
              <a:ln>
                <a:noFill/>
              </a:ln>
              <a:solidFill>
                <a:srgbClr val="000000"/>
              </a:solidFill>
              <a:effectLst/>
              <a:uLnTx/>
              <a:uFillTx/>
              <a:latin typeface="Arial"/>
              <a:ea typeface="Calibri"/>
              <a:cs typeface="Calibri"/>
              <a:sym typeface="Calibri"/>
            </a:endParaRPr>
          </a:p>
        </p:txBody>
      </p:sp>
    </p:spTree>
    <p:extLst>
      <p:ext uri="{BB962C8B-B14F-4D97-AF65-F5344CB8AC3E}">
        <p14:creationId xmlns:p14="http://schemas.microsoft.com/office/powerpoint/2010/main" val="5738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a:extLst>
            <a:ext uri="{FF2B5EF4-FFF2-40B4-BE49-F238E27FC236}">
              <a16:creationId xmlns:a16="http://schemas.microsoft.com/office/drawing/2014/main" id="{E4B6E12D-49F4-2997-68A4-150096EBE872}"/>
            </a:ext>
          </a:extLst>
        </p:cNvPr>
        <p:cNvGrpSpPr/>
        <p:nvPr/>
      </p:nvGrpSpPr>
      <p:grpSpPr>
        <a:xfrm>
          <a:off x="0" y="0"/>
          <a:ext cx="0" cy="0"/>
          <a:chOff x="0" y="0"/>
          <a:chExt cx="0" cy="0"/>
        </a:xfrm>
      </p:grpSpPr>
      <p:pic>
        <p:nvPicPr>
          <p:cNvPr id="52" name="Schaeffler high-end bearing manufacturing plant">
            <a:hlinkClick r:id="" action="ppaction://media"/>
            <a:extLst>
              <a:ext uri="{FF2B5EF4-FFF2-40B4-BE49-F238E27FC236}">
                <a16:creationId xmlns:a16="http://schemas.microsoft.com/office/drawing/2014/main" id="{BE7806AB-952B-5482-8F3D-5471495DAA67}"/>
              </a:ext>
            </a:extLst>
          </p:cNvPr>
          <p:cNvPicPr>
            <a:picLocks noChangeAspect="1"/>
          </p:cNvPicPr>
          <p:nvPr>
            <a:videoFile r:link="rId1"/>
            <p:extLst>
              <p:ext uri="{DAA4B4D4-6D71-4841-9C94-3DE7FCFB9230}">
                <p14:media xmlns:p14="http://schemas.microsoft.com/office/powerpoint/2010/main" r:embed="rId2">
                  <p14:trim st="173941" end="38720.2473"/>
                </p14:media>
              </p:ext>
            </p:extLst>
          </p:nvPr>
        </p:nvPicPr>
        <p:blipFill>
          <a:blip r:embed="rId5"/>
          <a:stretch>
            <a:fillRect/>
          </a:stretch>
        </p:blipFill>
        <p:spPr>
          <a:xfrm>
            <a:off x="546127" y="1505262"/>
            <a:ext cx="8553985" cy="4811616"/>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6F2DCBC4-B0AA-18E1-A496-DAD6F66F11AB}"/>
              </a:ext>
            </a:extLst>
          </p:cNvPr>
          <p:cNvSpPr txBox="1"/>
          <p:nvPr/>
        </p:nvSpPr>
        <p:spPr>
          <a:xfrm>
            <a:off x="897039" y="204468"/>
            <a:ext cx="6724890" cy="584775"/>
          </a:xfrm>
          <a:prstGeom prst="rect">
            <a:avLst/>
          </a:prstGeom>
          <a:noFill/>
        </p:spPr>
        <p:txBody>
          <a:bodyPr wrap="square">
            <a:spAutoFit/>
          </a:bodyPr>
          <a:lstStyle/>
          <a:p>
            <a:pPr marL="12702" lvl="0" defTabSz="914502">
              <a:defRPr/>
            </a:pPr>
            <a:r>
              <a:rPr lang="en-US" sz="3200" b="1" dirty="0">
                <a:ea typeface="Calibri"/>
                <a:cs typeface="Calibri"/>
                <a:sym typeface="Calibri"/>
              </a:rPr>
              <a:t>The Problem – Labor Bottleneck</a:t>
            </a:r>
            <a:endParaRPr lang="en-US" sz="3200" dirty="0">
              <a:ea typeface="Calibri"/>
              <a:cs typeface="Calibri"/>
              <a:sym typeface="Calibri"/>
            </a:endParaRPr>
          </a:p>
        </p:txBody>
      </p:sp>
      <p:sp>
        <p:nvSpPr>
          <p:cNvPr id="3" name="Google Shape;79;p9">
            <a:extLst>
              <a:ext uri="{FF2B5EF4-FFF2-40B4-BE49-F238E27FC236}">
                <a16:creationId xmlns:a16="http://schemas.microsoft.com/office/drawing/2014/main" id="{EF601D78-75DD-9DF2-7974-F02D39A78872}"/>
              </a:ext>
            </a:extLst>
          </p:cNvPr>
          <p:cNvSpPr txBox="1"/>
          <p:nvPr/>
        </p:nvSpPr>
        <p:spPr>
          <a:xfrm>
            <a:off x="9316569" y="1376112"/>
            <a:ext cx="3651117" cy="4243449"/>
          </a:xfrm>
          <a:prstGeom prst="rect">
            <a:avLst/>
          </a:prstGeom>
          <a:noFill/>
          <a:ln>
            <a:noFill/>
          </a:ln>
        </p:spPr>
        <p:txBody>
          <a:bodyPr spcFirstLastPara="1" wrap="square" lIns="0" tIns="26650" rIns="0" bIns="0" anchor="t" anchorCtr="0">
            <a:spAutoFit/>
          </a:bodyPr>
          <a:lstStyle/>
          <a:p>
            <a:pPr marL="114301" lvl="0" rtl="0">
              <a:lnSpc>
                <a:spcPct val="150000"/>
              </a:lnSpc>
              <a:spcBef>
                <a:spcPts val="1200"/>
              </a:spcBef>
              <a:spcAft>
                <a:spcPts val="0"/>
              </a:spcAft>
              <a:buClr>
                <a:srgbClr val="1E7C40"/>
              </a:buClr>
              <a:buSzPts val="1800"/>
            </a:pPr>
            <a:r>
              <a:rPr lang="en-US" sz="3200" b="1" dirty="0">
                <a:latin typeface="+mj-lt"/>
                <a:ea typeface="Calibri"/>
                <a:cs typeface="Calibri"/>
                <a:sym typeface="Calibri"/>
              </a:rPr>
              <a:t>Manual Labor</a:t>
            </a:r>
            <a:endParaRPr lang="en-US" sz="3200" dirty="0">
              <a:ea typeface="Calibri"/>
              <a:cs typeface="Calibri"/>
              <a:sym typeface="Calibri"/>
            </a:endParaRPr>
          </a:p>
          <a:p>
            <a:pPr marL="457200" lvl="0" indent="-457200">
              <a:lnSpc>
                <a:spcPct val="150000"/>
              </a:lnSpc>
              <a:buSzPts val="1800"/>
              <a:buFont typeface="Wingdings" panose="05000000000000000000" pitchFamily="2" charset="2"/>
              <a:buChar char="Ø"/>
            </a:pPr>
            <a:r>
              <a:rPr lang="en-US" sz="2800" dirty="0">
                <a:ea typeface="Calibri"/>
                <a:cs typeface="Calibri"/>
                <a:sym typeface="Calibri"/>
              </a:rPr>
              <a:t>Labor constraints growing</a:t>
            </a:r>
          </a:p>
          <a:p>
            <a:pPr marL="457200" lvl="0" indent="-457200">
              <a:lnSpc>
                <a:spcPct val="150000"/>
              </a:lnSpc>
              <a:buSzPts val="1800"/>
              <a:buFont typeface="Wingdings" panose="05000000000000000000" pitchFamily="2" charset="2"/>
              <a:buChar char="Ø"/>
            </a:pPr>
            <a:r>
              <a:rPr lang="en-US" sz="2800" dirty="0"/>
              <a:t>Inventory Outpaces labor Capacity</a:t>
            </a:r>
          </a:p>
          <a:p>
            <a:pPr marL="457200" lvl="0" indent="-457200">
              <a:lnSpc>
                <a:spcPct val="150000"/>
              </a:lnSpc>
              <a:buSzPts val="1800"/>
              <a:buFont typeface="Wingdings" panose="05000000000000000000" pitchFamily="2" charset="2"/>
              <a:buChar char="Ø"/>
            </a:pPr>
            <a:r>
              <a:rPr lang="en-US" sz="2800" dirty="0">
                <a:ea typeface="Calibri"/>
                <a:cs typeface="Calibri"/>
                <a:sym typeface="Calibri"/>
              </a:rPr>
              <a:t>Product Delays</a:t>
            </a:r>
            <a:endParaRPr lang="en-US" sz="3200" dirty="0">
              <a:ea typeface="Calibri"/>
              <a:cs typeface="Calibri"/>
              <a:sym typeface="Calibri"/>
            </a:endParaRPr>
          </a:p>
        </p:txBody>
      </p:sp>
    </p:spTree>
    <p:extLst>
      <p:ext uri="{BB962C8B-B14F-4D97-AF65-F5344CB8AC3E}">
        <p14:creationId xmlns:p14="http://schemas.microsoft.com/office/powerpoint/2010/main" val="247169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000">
        <p159:morph option="byObject"/>
      </p:transition>
    </mc:Choice>
    <mc:Fallback xmlns="">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84"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2"/>
                                        </p:tgtEl>
                                      </p:cBhvr>
                                    </p:cmd>
                                  </p:childTnLst>
                                </p:cTn>
                              </p:par>
                            </p:childTnLst>
                          </p:cTn>
                        </p:par>
                      </p:childTnLst>
                    </p:cTn>
                  </p:par>
                </p:childTnLst>
              </p:cTn>
              <p:nextCondLst>
                <p:cond evt="onClick" delay="0">
                  <p:tgtEl>
                    <p:spTgt spid="52"/>
                  </p:tgtEl>
                </p:cond>
              </p:nextCondLst>
            </p:seq>
            <p:video>
              <p:cMediaNode vol="80000" mute="1">
                <p:cTn id="12" repeatCount="indefinite" fill="hold" display="0">
                  <p:stCondLst>
                    <p:cond delay="indefinite"/>
                  </p:stCondLst>
                </p:cTn>
                <p:tgtEl>
                  <p:spTgt spid="5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a:extLst>
            <a:ext uri="{FF2B5EF4-FFF2-40B4-BE49-F238E27FC236}">
              <a16:creationId xmlns:a16="http://schemas.microsoft.com/office/drawing/2014/main" id="{E27A505D-61FC-D417-0BB3-E6BE855D77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E17B07-5241-C0B1-0950-82369C07D1EA}"/>
              </a:ext>
            </a:extLst>
          </p:cNvPr>
          <p:cNvSpPr txBox="1"/>
          <p:nvPr/>
        </p:nvSpPr>
        <p:spPr>
          <a:xfrm>
            <a:off x="897039" y="204468"/>
            <a:ext cx="8945230" cy="584775"/>
          </a:xfrm>
          <a:prstGeom prst="rect">
            <a:avLst/>
          </a:prstGeom>
          <a:noFill/>
        </p:spPr>
        <p:txBody>
          <a:bodyPr wrap="square">
            <a:spAutoFit/>
          </a:bodyPr>
          <a:lstStyle/>
          <a:p>
            <a:pPr marL="12702" lvl="0" defTabSz="914502">
              <a:defRPr/>
            </a:pPr>
            <a:r>
              <a:rPr lang="en-US" sz="3200" b="1" dirty="0">
                <a:ea typeface="Calibri"/>
                <a:cs typeface="Calibri"/>
                <a:sym typeface="Calibri"/>
              </a:rPr>
              <a:t>The Problem – Robotics Bottleneck</a:t>
            </a:r>
            <a:endParaRPr lang="en-US" sz="3200" dirty="0">
              <a:ea typeface="Calibri"/>
              <a:cs typeface="Calibri"/>
              <a:sym typeface="Calibri"/>
            </a:endParaRPr>
          </a:p>
        </p:txBody>
      </p:sp>
      <p:pic>
        <p:nvPicPr>
          <p:cNvPr id="6" name="Schaeffler high-end bearing manufacturing plant">
            <a:hlinkClick r:id="" action="ppaction://media"/>
            <a:extLst>
              <a:ext uri="{FF2B5EF4-FFF2-40B4-BE49-F238E27FC236}">
                <a16:creationId xmlns:a16="http://schemas.microsoft.com/office/drawing/2014/main" id="{7AE2E050-5D2E-3927-DDED-836C53238026}"/>
              </a:ext>
            </a:extLst>
          </p:cNvPr>
          <p:cNvPicPr>
            <a:picLocks noChangeAspect="1"/>
          </p:cNvPicPr>
          <p:nvPr>
            <a:videoFile r:link="rId1"/>
            <p:extLst>
              <p:ext uri="{DAA4B4D4-6D71-4841-9C94-3DE7FCFB9230}">
                <p14:media xmlns:p14="http://schemas.microsoft.com/office/powerpoint/2010/main" r:embed="rId2">
                  <p14:trim st="61826" end="154648.2473"/>
                </p14:media>
              </p:ext>
            </p:extLst>
          </p:nvPr>
        </p:nvPicPr>
        <p:blipFill>
          <a:blip r:embed="rId5"/>
          <a:stretch>
            <a:fillRect/>
          </a:stretch>
        </p:blipFill>
        <p:spPr>
          <a:xfrm>
            <a:off x="546126" y="1515388"/>
            <a:ext cx="8535983" cy="4801490"/>
          </a:xfrm>
          <a:prstGeom prst="rect">
            <a:avLst/>
          </a:prstGeom>
          <a:ln>
            <a:noFill/>
          </a:ln>
          <a:effectLst>
            <a:outerShdw blurRad="190500" algn="tl" rotWithShape="0">
              <a:srgbClr val="000000">
                <a:alpha val="70000"/>
              </a:srgbClr>
            </a:outerShdw>
          </a:effectLst>
        </p:spPr>
      </p:pic>
      <p:sp>
        <p:nvSpPr>
          <p:cNvPr id="9" name="Google Shape;79;p9">
            <a:extLst>
              <a:ext uri="{FF2B5EF4-FFF2-40B4-BE49-F238E27FC236}">
                <a16:creationId xmlns:a16="http://schemas.microsoft.com/office/drawing/2014/main" id="{CE20A74A-5694-7D85-DCE6-5E0BB2ED6DAF}"/>
              </a:ext>
            </a:extLst>
          </p:cNvPr>
          <p:cNvSpPr txBox="1"/>
          <p:nvPr/>
        </p:nvSpPr>
        <p:spPr>
          <a:xfrm>
            <a:off x="9310255" y="1515388"/>
            <a:ext cx="3890356" cy="5136001"/>
          </a:xfrm>
          <a:prstGeom prst="rect">
            <a:avLst/>
          </a:prstGeom>
          <a:noFill/>
          <a:ln>
            <a:noFill/>
          </a:ln>
        </p:spPr>
        <p:txBody>
          <a:bodyPr spcFirstLastPara="1" wrap="square" lIns="0" tIns="26650" rIns="0" bIns="0" anchor="t" anchorCtr="0">
            <a:spAutoFit/>
          </a:bodyPr>
          <a:lstStyle/>
          <a:p>
            <a:pPr>
              <a:lnSpc>
                <a:spcPct val="150000"/>
              </a:lnSpc>
              <a:buSzPts val="1800"/>
            </a:pPr>
            <a:r>
              <a:rPr lang="en-GB" sz="3200" b="1" dirty="0">
                <a:ea typeface="Calibri"/>
                <a:cs typeface="Calibri"/>
                <a:sym typeface="Calibri"/>
              </a:rPr>
              <a:t>Ageing Technology</a:t>
            </a:r>
          </a:p>
          <a:p>
            <a:pPr marL="457200" indent="-457200">
              <a:lnSpc>
                <a:spcPct val="150000"/>
              </a:lnSpc>
              <a:buSzPts val="1800"/>
              <a:buFont typeface="Wingdings" panose="05000000000000000000" pitchFamily="2" charset="2"/>
              <a:buChar char="Ø"/>
            </a:pPr>
            <a:r>
              <a:rPr lang="en-GB" sz="2800" dirty="0">
                <a:ea typeface="Calibri"/>
                <a:cs typeface="Calibri"/>
                <a:sym typeface="Calibri"/>
              </a:rPr>
              <a:t>Legacy Systems don’t scale</a:t>
            </a:r>
          </a:p>
          <a:p>
            <a:pPr marL="457200" indent="-457200">
              <a:lnSpc>
                <a:spcPct val="150000"/>
              </a:lnSpc>
              <a:buSzPts val="1800"/>
              <a:buFont typeface="Wingdings" panose="05000000000000000000" pitchFamily="2" charset="2"/>
              <a:buChar char="Ø"/>
            </a:pPr>
            <a:r>
              <a:rPr lang="en-GB" sz="2800" dirty="0">
                <a:ea typeface="Calibri"/>
                <a:cs typeface="Calibri"/>
                <a:sym typeface="Calibri"/>
              </a:rPr>
              <a:t>Slow to Adapt to new inventory </a:t>
            </a:r>
            <a:r>
              <a:rPr lang="en-GB" sz="2800" dirty="0" err="1">
                <a:ea typeface="Calibri"/>
                <a:cs typeface="Calibri"/>
                <a:sym typeface="Calibri"/>
              </a:rPr>
              <a:t>reqs</a:t>
            </a:r>
            <a:endParaRPr lang="en-GB" sz="2800" dirty="0">
              <a:ea typeface="Calibri"/>
              <a:cs typeface="Calibri"/>
              <a:sym typeface="Calibri"/>
            </a:endParaRPr>
          </a:p>
          <a:p>
            <a:pPr marL="457200" indent="-457200">
              <a:lnSpc>
                <a:spcPct val="150000"/>
              </a:lnSpc>
              <a:buSzPts val="1800"/>
              <a:buFont typeface="Wingdings" panose="05000000000000000000" pitchFamily="2" charset="2"/>
              <a:buChar char="Ø"/>
            </a:pPr>
            <a:r>
              <a:rPr lang="en-GB" sz="2800" dirty="0">
                <a:ea typeface="Calibri"/>
                <a:cs typeface="Calibri"/>
                <a:sym typeface="Calibri"/>
              </a:rPr>
              <a:t>Still Dependant on manual intervention</a:t>
            </a:r>
            <a:endParaRPr lang="en-GB" sz="3200" dirty="0">
              <a:ea typeface="Calibri"/>
              <a:cs typeface="Calibri"/>
              <a:sym typeface="Calibri"/>
            </a:endParaRPr>
          </a:p>
          <a:p>
            <a:pPr marL="457200" indent="-457200">
              <a:buSzPts val="1800"/>
              <a:buFont typeface="Wingdings" panose="05000000000000000000" pitchFamily="2" charset="2"/>
              <a:buChar char="Ø"/>
            </a:pPr>
            <a:endParaRPr lang="en-GB" sz="3200" dirty="0">
              <a:ea typeface="Calibri"/>
              <a:cs typeface="Calibri"/>
              <a:sym typeface="Calibri"/>
            </a:endParaRPr>
          </a:p>
        </p:txBody>
      </p:sp>
    </p:spTree>
    <p:extLst>
      <p:ext uri="{BB962C8B-B14F-4D97-AF65-F5344CB8AC3E}">
        <p14:creationId xmlns:p14="http://schemas.microsoft.com/office/powerpoint/2010/main" val="1810513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mute="1">
                <p:cTn id="12" repeatCount="indefinite"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B145EC55-46E0-0655-FD4E-596A0991E4E5}"/>
            </a:ext>
          </a:extLst>
        </p:cNvPr>
        <p:cNvGrpSpPr/>
        <p:nvPr/>
      </p:nvGrpSpPr>
      <p:grpSpPr>
        <a:xfrm>
          <a:off x="0" y="0"/>
          <a:ext cx="0" cy="0"/>
          <a:chOff x="0" y="0"/>
          <a:chExt cx="0" cy="0"/>
        </a:xfrm>
      </p:grpSpPr>
      <p:sp>
        <p:nvSpPr>
          <p:cNvPr id="93" name="Google Shape;6;p1">
            <a:extLst>
              <a:ext uri="{FF2B5EF4-FFF2-40B4-BE49-F238E27FC236}">
                <a16:creationId xmlns:a16="http://schemas.microsoft.com/office/drawing/2014/main" id="{7AAD9B5B-1138-47C7-CBE7-4230AC9F1B97}"/>
              </a:ext>
            </a:extLst>
          </p:cNvPr>
          <p:cNvSpPr/>
          <p:nvPr/>
        </p:nvSpPr>
        <p:spPr>
          <a:xfrm>
            <a:off x="1534628" y="1222591"/>
            <a:ext cx="10272562" cy="5692559"/>
          </a:xfrm>
          <a:custGeom>
            <a:avLst/>
            <a:gdLst/>
            <a:ahLst/>
            <a:cxnLst/>
            <a:rect l="l" t="t" r="r" b="b"/>
            <a:pathLst>
              <a:path w="9144000" h="5974080" extrusionOk="0">
                <a:moveTo>
                  <a:pt x="0" y="5974080"/>
                </a:moveTo>
                <a:lnTo>
                  <a:pt x="9143987" y="5974080"/>
                </a:lnTo>
                <a:lnTo>
                  <a:pt x="9143987" y="0"/>
                </a:lnTo>
                <a:lnTo>
                  <a:pt x="0" y="0"/>
                </a:lnTo>
                <a:lnTo>
                  <a:pt x="0" y="5974080"/>
                </a:lnTo>
                <a:close/>
              </a:path>
            </a:pathLst>
          </a:custGeom>
          <a:solidFill>
            <a:srgbClr val="E2E2E2"/>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10" name="Google Shape;190;p11">
            <a:extLst>
              <a:ext uri="{FF2B5EF4-FFF2-40B4-BE49-F238E27FC236}">
                <a16:creationId xmlns:a16="http://schemas.microsoft.com/office/drawing/2014/main" id="{A834F235-9AE9-BABD-D345-BD9DE65FE4F9}"/>
              </a:ext>
            </a:extLst>
          </p:cNvPr>
          <p:cNvGrpSpPr/>
          <p:nvPr/>
        </p:nvGrpSpPr>
        <p:grpSpPr>
          <a:xfrm>
            <a:off x="5175843" y="1408696"/>
            <a:ext cx="3038828" cy="5255259"/>
            <a:chOff x="4050779" y="1432572"/>
            <a:chExt cx="2707004" cy="5255259"/>
          </a:xfrm>
        </p:grpSpPr>
        <p:sp>
          <p:nvSpPr>
            <p:cNvPr id="11" name="Google Shape;191;p11">
              <a:extLst>
                <a:ext uri="{FF2B5EF4-FFF2-40B4-BE49-F238E27FC236}">
                  <a16:creationId xmlns:a16="http://schemas.microsoft.com/office/drawing/2014/main" id="{76E79F33-EB38-7E6F-80FE-3CF4531CEFCB}"/>
                </a:ext>
              </a:extLst>
            </p:cNvPr>
            <p:cNvSpPr/>
            <p:nvPr/>
          </p:nvSpPr>
          <p:spPr>
            <a:xfrm>
              <a:off x="4050779" y="1432572"/>
              <a:ext cx="2707004" cy="5255259"/>
            </a:xfrm>
            <a:custGeom>
              <a:avLst/>
              <a:gdLst/>
              <a:ahLst/>
              <a:cxnLst/>
              <a:rect l="l" t="t" r="r" b="b"/>
              <a:pathLst>
                <a:path w="2707004" h="5255259" extrusionOk="0">
                  <a:moveTo>
                    <a:pt x="2706611" y="0"/>
                  </a:moveTo>
                  <a:lnTo>
                    <a:pt x="0" y="0"/>
                  </a:lnTo>
                  <a:lnTo>
                    <a:pt x="0" y="5254739"/>
                  </a:lnTo>
                  <a:lnTo>
                    <a:pt x="2706611" y="5254739"/>
                  </a:lnTo>
                  <a:lnTo>
                    <a:pt x="2706611" y="0"/>
                  </a:lnTo>
                  <a:close/>
                </a:path>
              </a:pathLst>
            </a:custGeom>
            <a:solidFill>
              <a:srgbClr val="FFFFFF"/>
            </a:solidFill>
            <a:ln>
              <a:noFill/>
            </a:ln>
          </p:spPr>
          <p:txBody>
            <a:bodyPr spcFirstLastPara="1" wrap="square" lIns="0" tIns="0" rIns="0" bIns="0" anchor="t" anchorCtr="0">
              <a:noAutofit/>
            </a:bodyPr>
            <a:lstStyle/>
            <a:p>
              <a:pPr marL="914400" lvl="0" indent="0" algn="l" rtl="0">
                <a:lnSpc>
                  <a:spcPct val="115000"/>
                </a:lnSpc>
                <a:spcBef>
                  <a:spcPts val="1200"/>
                </a:spcBef>
                <a:spcAft>
                  <a:spcPts val="1200"/>
                </a:spcAft>
                <a:buSzPts val="1100"/>
                <a:buNone/>
              </a:pPr>
              <a:endParaRPr sz="1800" dirty="0"/>
            </a:p>
          </p:txBody>
        </p:sp>
        <p:sp>
          <p:nvSpPr>
            <p:cNvPr id="14" name="Google Shape;193;p11">
              <a:extLst>
                <a:ext uri="{FF2B5EF4-FFF2-40B4-BE49-F238E27FC236}">
                  <a16:creationId xmlns:a16="http://schemas.microsoft.com/office/drawing/2014/main" id="{55F8F211-45F1-C8EC-0525-DEE835CE748B}"/>
                </a:ext>
              </a:extLst>
            </p:cNvPr>
            <p:cNvSpPr/>
            <p:nvPr/>
          </p:nvSpPr>
          <p:spPr>
            <a:xfrm>
              <a:off x="6605003" y="4858512"/>
              <a:ext cx="12700" cy="1106804"/>
            </a:xfrm>
            <a:custGeom>
              <a:avLst/>
              <a:gdLst/>
              <a:ahLst/>
              <a:cxnLst/>
              <a:rect l="l" t="t" r="r" b="b"/>
              <a:pathLst>
                <a:path w="12700" h="1106804" extrusionOk="0">
                  <a:moveTo>
                    <a:pt x="12192" y="0"/>
                  </a:moveTo>
                  <a:lnTo>
                    <a:pt x="0" y="0"/>
                  </a:lnTo>
                  <a:lnTo>
                    <a:pt x="0" y="1106424"/>
                  </a:lnTo>
                  <a:lnTo>
                    <a:pt x="12192" y="1106424"/>
                  </a:lnTo>
                  <a:lnTo>
                    <a:pt x="12192" y="0"/>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grpSp>
        <p:nvGrpSpPr>
          <p:cNvPr id="119" name="Google Shape;205;p11">
            <a:extLst>
              <a:ext uri="{FF2B5EF4-FFF2-40B4-BE49-F238E27FC236}">
                <a16:creationId xmlns:a16="http://schemas.microsoft.com/office/drawing/2014/main" id="{DF95FD88-9275-F7FD-033D-7913BCFC6DDC}"/>
              </a:ext>
            </a:extLst>
          </p:cNvPr>
          <p:cNvGrpSpPr/>
          <p:nvPr/>
        </p:nvGrpSpPr>
        <p:grpSpPr>
          <a:xfrm>
            <a:off x="5273910" y="5473936"/>
            <a:ext cx="2868928" cy="1119343"/>
            <a:chOff x="7165848" y="4861560"/>
            <a:chExt cx="2380615" cy="1109979"/>
          </a:xfrm>
        </p:grpSpPr>
        <p:sp>
          <p:nvSpPr>
            <p:cNvPr id="120" name="Google Shape;206;p11">
              <a:extLst>
                <a:ext uri="{FF2B5EF4-FFF2-40B4-BE49-F238E27FC236}">
                  <a16:creationId xmlns:a16="http://schemas.microsoft.com/office/drawing/2014/main" id="{3C4FACBC-532C-19FA-C92B-4E0ACA26175D}"/>
                </a:ext>
              </a:extLst>
            </p:cNvPr>
            <p:cNvSpPr/>
            <p:nvPr/>
          </p:nvSpPr>
          <p:spPr>
            <a:xfrm>
              <a:off x="7165848" y="4861572"/>
              <a:ext cx="2374900" cy="1103629"/>
            </a:xfrm>
            <a:custGeom>
              <a:avLst/>
              <a:gdLst/>
              <a:ahLst/>
              <a:cxnLst/>
              <a:rect l="l" t="t" r="r" b="b"/>
              <a:pathLst>
                <a:path w="2374900" h="1103629" extrusionOk="0">
                  <a:moveTo>
                    <a:pt x="2374379" y="0"/>
                  </a:moveTo>
                  <a:lnTo>
                    <a:pt x="1188720" y="0"/>
                  </a:lnTo>
                  <a:lnTo>
                    <a:pt x="0" y="0"/>
                  </a:lnTo>
                  <a:lnTo>
                    <a:pt x="0" y="1103363"/>
                  </a:lnTo>
                  <a:lnTo>
                    <a:pt x="1188720" y="1103363"/>
                  </a:lnTo>
                  <a:lnTo>
                    <a:pt x="2374379" y="1103363"/>
                  </a:lnTo>
                  <a:lnTo>
                    <a:pt x="2374379" y="0"/>
                  </a:lnTo>
                  <a:close/>
                </a:path>
              </a:pathLst>
            </a:custGeom>
            <a:solidFill>
              <a:srgbClr val="3EA56C"/>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21" name="Google Shape;207;p11">
              <a:extLst>
                <a:ext uri="{FF2B5EF4-FFF2-40B4-BE49-F238E27FC236}">
                  <a16:creationId xmlns:a16="http://schemas.microsoft.com/office/drawing/2014/main" id="{D72D8DF5-3BA6-E4FD-E1D5-F22BE89EFA4F}"/>
                </a:ext>
              </a:extLst>
            </p:cNvPr>
            <p:cNvSpPr/>
            <p:nvPr/>
          </p:nvSpPr>
          <p:spPr>
            <a:xfrm>
              <a:off x="7165848" y="4861560"/>
              <a:ext cx="2380615" cy="1109979"/>
            </a:xfrm>
            <a:custGeom>
              <a:avLst/>
              <a:gdLst/>
              <a:ahLst/>
              <a:cxnLst/>
              <a:rect l="l" t="t" r="r" b="b"/>
              <a:pathLst>
                <a:path w="2380615" h="1109979" extrusionOk="0">
                  <a:moveTo>
                    <a:pt x="2380475" y="0"/>
                  </a:moveTo>
                  <a:lnTo>
                    <a:pt x="2368296" y="0"/>
                  </a:lnTo>
                  <a:lnTo>
                    <a:pt x="2368296" y="1097280"/>
                  </a:lnTo>
                  <a:lnTo>
                    <a:pt x="0" y="1097280"/>
                  </a:lnTo>
                  <a:lnTo>
                    <a:pt x="0" y="1109459"/>
                  </a:lnTo>
                  <a:lnTo>
                    <a:pt x="2368296" y="1109459"/>
                  </a:lnTo>
                  <a:lnTo>
                    <a:pt x="2380475" y="1109459"/>
                  </a:lnTo>
                  <a:lnTo>
                    <a:pt x="2380475" y="1097280"/>
                  </a:lnTo>
                  <a:lnTo>
                    <a:pt x="2380475" y="0"/>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sp>
        <p:nvSpPr>
          <p:cNvPr id="2" name="TextBox 1">
            <a:extLst>
              <a:ext uri="{FF2B5EF4-FFF2-40B4-BE49-F238E27FC236}">
                <a16:creationId xmlns:a16="http://schemas.microsoft.com/office/drawing/2014/main" id="{093FD81A-16A8-A8AD-CBCB-6FF37FE10D5A}"/>
              </a:ext>
            </a:extLst>
          </p:cNvPr>
          <p:cNvSpPr txBox="1"/>
          <p:nvPr/>
        </p:nvSpPr>
        <p:spPr>
          <a:xfrm>
            <a:off x="897038" y="204468"/>
            <a:ext cx="10441521" cy="584775"/>
          </a:xfrm>
          <a:prstGeom prst="rect">
            <a:avLst/>
          </a:prstGeom>
          <a:noFill/>
        </p:spPr>
        <p:txBody>
          <a:bodyPr wrap="square">
            <a:spAutoFit/>
          </a:bodyPr>
          <a:lstStyle/>
          <a:p>
            <a:pPr marL="12702" lvl="0" defTabSz="914502">
              <a:defRPr/>
            </a:pPr>
            <a:r>
              <a:rPr lang="en-US" sz="3200" b="1" dirty="0">
                <a:ea typeface="Calibri"/>
                <a:cs typeface="Calibri"/>
                <a:sym typeface="Calibri"/>
              </a:rPr>
              <a:t>Optimized architecture solution with AI workflow</a:t>
            </a:r>
          </a:p>
        </p:txBody>
      </p:sp>
      <p:sp>
        <p:nvSpPr>
          <p:cNvPr id="5" name="Google Shape;188;p11">
            <a:extLst>
              <a:ext uri="{FF2B5EF4-FFF2-40B4-BE49-F238E27FC236}">
                <a16:creationId xmlns:a16="http://schemas.microsoft.com/office/drawing/2014/main" id="{9D8D0E6D-07D9-ED07-4277-DE1B501EB466}"/>
              </a:ext>
            </a:extLst>
          </p:cNvPr>
          <p:cNvSpPr/>
          <p:nvPr/>
        </p:nvSpPr>
        <p:spPr>
          <a:xfrm>
            <a:off x="8502175" y="1424225"/>
            <a:ext cx="3038828" cy="5255259"/>
          </a:xfrm>
          <a:custGeom>
            <a:avLst/>
            <a:gdLst/>
            <a:ahLst/>
            <a:cxnLst/>
            <a:rect l="l" t="t" r="r" b="b"/>
            <a:pathLst>
              <a:path w="2707004" h="5255259" extrusionOk="0">
                <a:moveTo>
                  <a:pt x="2706624" y="0"/>
                </a:moveTo>
                <a:lnTo>
                  <a:pt x="0" y="0"/>
                </a:lnTo>
                <a:lnTo>
                  <a:pt x="0" y="5254739"/>
                </a:lnTo>
                <a:lnTo>
                  <a:pt x="2706624" y="5254739"/>
                </a:lnTo>
                <a:lnTo>
                  <a:pt x="2706624" y="0"/>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8" name="Google Shape;189;p11">
            <a:extLst>
              <a:ext uri="{FF2B5EF4-FFF2-40B4-BE49-F238E27FC236}">
                <a16:creationId xmlns:a16="http://schemas.microsoft.com/office/drawing/2014/main" id="{2B543052-1B92-F1A0-3BDE-165406BED230}"/>
              </a:ext>
            </a:extLst>
          </p:cNvPr>
          <p:cNvSpPr/>
          <p:nvPr/>
        </p:nvSpPr>
        <p:spPr>
          <a:xfrm>
            <a:off x="1760078" y="1424225"/>
            <a:ext cx="3141478" cy="5255259"/>
          </a:xfrm>
          <a:custGeom>
            <a:avLst/>
            <a:gdLst/>
            <a:ahLst/>
            <a:cxnLst/>
            <a:rect l="l" t="t" r="r" b="b"/>
            <a:pathLst>
              <a:path w="2798445" h="5255259" extrusionOk="0">
                <a:moveTo>
                  <a:pt x="2798051" y="0"/>
                </a:moveTo>
                <a:lnTo>
                  <a:pt x="0" y="0"/>
                </a:lnTo>
                <a:lnTo>
                  <a:pt x="0" y="5254739"/>
                </a:lnTo>
                <a:lnTo>
                  <a:pt x="2798051" y="5254739"/>
                </a:lnTo>
                <a:lnTo>
                  <a:pt x="2798051" y="0"/>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8" name="Google Shape;198;p11">
            <a:extLst>
              <a:ext uri="{FF2B5EF4-FFF2-40B4-BE49-F238E27FC236}">
                <a16:creationId xmlns:a16="http://schemas.microsoft.com/office/drawing/2014/main" id="{1DDBB923-EE8B-5E45-6401-2ABE933FCC29}"/>
              </a:ext>
            </a:extLst>
          </p:cNvPr>
          <p:cNvSpPr/>
          <p:nvPr/>
        </p:nvSpPr>
        <p:spPr>
          <a:xfrm>
            <a:off x="1971068" y="2994089"/>
            <a:ext cx="2772717" cy="384175"/>
          </a:xfrm>
          <a:custGeom>
            <a:avLst/>
            <a:gdLst/>
            <a:ahLst/>
            <a:cxnLst/>
            <a:rect l="l" t="t" r="r" b="b"/>
            <a:pathLst>
              <a:path w="2374900" h="384175" extrusionOk="0">
                <a:moveTo>
                  <a:pt x="2374392" y="0"/>
                </a:moveTo>
                <a:lnTo>
                  <a:pt x="0" y="0"/>
                </a:lnTo>
                <a:lnTo>
                  <a:pt x="1185672" y="384048"/>
                </a:lnTo>
                <a:lnTo>
                  <a:pt x="2374392" y="0"/>
                </a:lnTo>
                <a:close/>
              </a:path>
            </a:pathLst>
          </a:custGeom>
          <a:solidFill>
            <a:srgbClr val="00883C"/>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9" name="Google Shape;199;p11">
            <a:extLst>
              <a:ext uri="{FF2B5EF4-FFF2-40B4-BE49-F238E27FC236}">
                <a16:creationId xmlns:a16="http://schemas.microsoft.com/office/drawing/2014/main" id="{00FFB1B3-C0F3-8D90-C9E6-55479527EE25}"/>
              </a:ext>
            </a:extLst>
          </p:cNvPr>
          <p:cNvSpPr txBox="1"/>
          <p:nvPr/>
        </p:nvSpPr>
        <p:spPr>
          <a:xfrm>
            <a:off x="2563341" y="4832090"/>
            <a:ext cx="1853100" cy="182700"/>
          </a:xfrm>
          <a:prstGeom prst="rect">
            <a:avLst/>
          </a:prstGeom>
          <a:noFill/>
          <a:ln>
            <a:noFill/>
          </a:ln>
        </p:spPr>
        <p:txBody>
          <a:bodyPr spcFirstLastPara="1" wrap="square" lIns="0" tIns="13325" rIns="0" bIns="0" anchor="t" anchorCtr="0">
            <a:spAutoFit/>
          </a:bodyPr>
          <a:lstStyle/>
          <a:p>
            <a:pPr marL="0" marR="5080" lvl="0" indent="0" algn="l" rtl="0">
              <a:lnSpc>
                <a:spcPct val="100000"/>
              </a:lnSpc>
              <a:spcBef>
                <a:spcPts val="0"/>
              </a:spcBef>
              <a:spcAft>
                <a:spcPts val="0"/>
              </a:spcAft>
              <a:buNone/>
            </a:pPr>
            <a:r>
              <a:rPr lang="en-US" sz="1100">
                <a:solidFill>
                  <a:srgbClr val="FFFFFF"/>
                </a:solidFill>
                <a:latin typeface="Calibri"/>
                <a:ea typeface="Calibri"/>
                <a:cs typeface="Calibri"/>
                <a:sym typeface="Calibri"/>
              </a:rPr>
              <a:t>We use</a:t>
            </a:r>
            <a:endParaRPr sz="1100">
              <a:latin typeface="Calibri"/>
              <a:ea typeface="Calibri"/>
              <a:cs typeface="Calibri"/>
              <a:sym typeface="Calibri"/>
            </a:endParaRPr>
          </a:p>
        </p:txBody>
      </p:sp>
      <p:sp>
        <p:nvSpPr>
          <p:cNvPr id="31" name="Google Shape;201;p11">
            <a:extLst>
              <a:ext uri="{FF2B5EF4-FFF2-40B4-BE49-F238E27FC236}">
                <a16:creationId xmlns:a16="http://schemas.microsoft.com/office/drawing/2014/main" id="{442560AE-3A09-CB2B-C8E3-4C4397883425}"/>
              </a:ext>
            </a:extLst>
          </p:cNvPr>
          <p:cNvSpPr txBox="1"/>
          <p:nvPr/>
        </p:nvSpPr>
        <p:spPr>
          <a:xfrm>
            <a:off x="8217407" y="4886960"/>
            <a:ext cx="2374800" cy="167400"/>
          </a:xfrm>
          <a:prstGeom prst="rect">
            <a:avLst/>
          </a:prstGeom>
          <a:noFill/>
          <a:ln>
            <a:noFill/>
          </a:ln>
        </p:spPr>
        <p:txBody>
          <a:bodyPr spcFirstLastPara="1" wrap="square" lIns="0" tIns="13325" rIns="0" bIns="0" anchor="t" anchorCtr="0">
            <a:spAutoFit/>
          </a:bodyPr>
          <a:lstStyle/>
          <a:p>
            <a:pPr marL="264795" lvl="0" indent="0" algn="l" rtl="0">
              <a:lnSpc>
                <a:spcPct val="100000"/>
              </a:lnSpc>
              <a:spcBef>
                <a:spcPts val="0"/>
              </a:spcBef>
              <a:spcAft>
                <a:spcPts val="0"/>
              </a:spcAft>
              <a:buNone/>
            </a:pPr>
            <a:r>
              <a:rPr lang="en-US" sz="1000">
                <a:solidFill>
                  <a:srgbClr val="FFFFFF"/>
                </a:solidFill>
                <a:latin typeface="Calibri"/>
                <a:ea typeface="Calibri"/>
                <a:cs typeface="Calibri"/>
                <a:sym typeface="Calibri"/>
              </a:rPr>
              <a:t>Wave power	Wind power</a:t>
            </a:r>
            <a:endParaRPr sz="1000">
              <a:latin typeface="Calibri"/>
              <a:ea typeface="Calibri"/>
              <a:cs typeface="Calibri"/>
              <a:sym typeface="Calibri"/>
            </a:endParaRPr>
          </a:p>
        </p:txBody>
      </p:sp>
      <p:grpSp>
        <p:nvGrpSpPr>
          <p:cNvPr id="35" name="Google Shape;205;p11">
            <a:extLst>
              <a:ext uri="{FF2B5EF4-FFF2-40B4-BE49-F238E27FC236}">
                <a16:creationId xmlns:a16="http://schemas.microsoft.com/office/drawing/2014/main" id="{EDE01366-2C51-B42F-C243-556658967F53}"/>
              </a:ext>
            </a:extLst>
          </p:cNvPr>
          <p:cNvGrpSpPr/>
          <p:nvPr/>
        </p:nvGrpSpPr>
        <p:grpSpPr>
          <a:xfrm>
            <a:off x="1948598" y="3426056"/>
            <a:ext cx="2795187" cy="3220563"/>
            <a:chOff x="7165848" y="4861560"/>
            <a:chExt cx="2380615" cy="1109979"/>
          </a:xfrm>
        </p:grpSpPr>
        <p:sp>
          <p:nvSpPr>
            <p:cNvPr id="36" name="Google Shape;206;p11">
              <a:extLst>
                <a:ext uri="{FF2B5EF4-FFF2-40B4-BE49-F238E27FC236}">
                  <a16:creationId xmlns:a16="http://schemas.microsoft.com/office/drawing/2014/main" id="{08BDC2C1-ED6E-C5BF-DD08-7701DB399AFB}"/>
                </a:ext>
              </a:extLst>
            </p:cNvPr>
            <p:cNvSpPr/>
            <p:nvPr/>
          </p:nvSpPr>
          <p:spPr>
            <a:xfrm>
              <a:off x="7165848" y="4861572"/>
              <a:ext cx="2374900" cy="1103629"/>
            </a:xfrm>
            <a:custGeom>
              <a:avLst/>
              <a:gdLst/>
              <a:ahLst/>
              <a:cxnLst/>
              <a:rect l="l" t="t" r="r" b="b"/>
              <a:pathLst>
                <a:path w="2374900" h="1103629" extrusionOk="0">
                  <a:moveTo>
                    <a:pt x="2374379" y="0"/>
                  </a:moveTo>
                  <a:lnTo>
                    <a:pt x="1188720" y="0"/>
                  </a:lnTo>
                  <a:lnTo>
                    <a:pt x="0" y="0"/>
                  </a:lnTo>
                  <a:lnTo>
                    <a:pt x="0" y="1103363"/>
                  </a:lnTo>
                  <a:lnTo>
                    <a:pt x="1188720" y="1103363"/>
                  </a:lnTo>
                  <a:lnTo>
                    <a:pt x="2374379" y="1103363"/>
                  </a:lnTo>
                  <a:lnTo>
                    <a:pt x="2374379" y="0"/>
                  </a:lnTo>
                  <a:close/>
                </a:path>
              </a:pathLst>
            </a:custGeom>
            <a:solidFill>
              <a:srgbClr val="3EA56C"/>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7" name="Google Shape;207;p11">
              <a:extLst>
                <a:ext uri="{FF2B5EF4-FFF2-40B4-BE49-F238E27FC236}">
                  <a16:creationId xmlns:a16="http://schemas.microsoft.com/office/drawing/2014/main" id="{5FA24597-A2DB-BBE9-43B4-675915B29561}"/>
                </a:ext>
              </a:extLst>
            </p:cNvPr>
            <p:cNvSpPr/>
            <p:nvPr/>
          </p:nvSpPr>
          <p:spPr>
            <a:xfrm>
              <a:off x="7165848" y="4861560"/>
              <a:ext cx="2380615" cy="1109979"/>
            </a:xfrm>
            <a:custGeom>
              <a:avLst/>
              <a:gdLst/>
              <a:ahLst/>
              <a:cxnLst/>
              <a:rect l="l" t="t" r="r" b="b"/>
              <a:pathLst>
                <a:path w="2380615" h="1109979" extrusionOk="0">
                  <a:moveTo>
                    <a:pt x="2380475" y="0"/>
                  </a:moveTo>
                  <a:lnTo>
                    <a:pt x="2368296" y="0"/>
                  </a:lnTo>
                  <a:lnTo>
                    <a:pt x="2368296" y="1097280"/>
                  </a:lnTo>
                  <a:lnTo>
                    <a:pt x="0" y="1097280"/>
                  </a:lnTo>
                  <a:lnTo>
                    <a:pt x="0" y="1109459"/>
                  </a:lnTo>
                  <a:lnTo>
                    <a:pt x="2368296" y="1109459"/>
                  </a:lnTo>
                  <a:lnTo>
                    <a:pt x="2380475" y="1109459"/>
                  </a:lnTo>
                  <a:lnTo>
                    <a:pt x="2380475" y="1097280"/>
                  </a:lnTo>
                  <a:lnTo>
                    <a:pt x="2380475" y="0"/>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sp>
        <p:nvSpPr>
          <p:cNvPr id="48" name="Google Shape;208;p11">
            <a:extLst>
              <a:ext uri="{FF2B5EF4-FFF2-40B4-BE49-F238E27FC236}">
                <a16:creationId xmlns:a16="http://schemas.microsoft.com/office/drawing/2014/main" id="{0AD13A60-0B7E-FF5D-297B-76396766BBFE}"/>
              </a:ext>
            </a:extLst>
          </p:cNvPr>
          <p:cNvSpPr txBox="1"/>
          <p:nvPr/>
        </p:nvSpPr>
        <p:spPr>
          <a:xfrm>
            <a:off x="1869127" y="3512652"/>
            <a:ext cx="2693807" cy="198121"/>
          </a:xfrm>
          <a:prstGeom prst="rect">
            <a:avLst/>
          </a:prstGeom>
          <a:noFill/>
          <a:ln>
            <a:noFill/>
          </a:ln>
        </p:spPr>
        <p:txBody>
          <a:bodyPr spcFirstLastPara="1" wrap="square" lIns="0" tIns="13325" rIns="0" bIns="0" anchor="t" anchorCtr="0">
            <a:spAutoFit/>
          </a:bodyPr>
          <a:lstStyle/>
          <a:p>
            <a:pPr marL="0" lvl="0" indent="457200" rtl="0">
              <a:lnSpc>
                <a:spcPct val="100000"/>
              </a:lnSpc>
              <a:spcBef>
                <a:spcPts val="0"/>
              </a:spcBef>
              <a:spcAft>
                <a:spcPts val="0"/>
              </a:spcAft>
              <a:buNone/>
            </a:pPr>
            <a:r>
              <a:rPr lang="en-US" sz="1200" b="1" dirty="0">
                <a:solidFill>
                  <a:srgbClr val="FFFFFF"/>
                </a:solidFill>
                <a:latin typeface="+mj-lt"/>
                <a:ea typeface="Calibri"/>
                <a:cs typeface="Calibri"/>
                <a:sym typeface="Calibri"/>
              </a:rPr>
              <a:t>We use vision technology:</a:t>
            </a:r>
            <a:endParaRPr sz="1200" b="1" dirty="0">
              <a:latin typeface="+mj-lt"/>
              <a:ea typeface="Calibri"/>
              <a:cs typeface="Calibri"/>
              <a:sym typeface="Calibri"/>
            </a:endParaRPr>
          </a:p>
        </p:txBody>
      </p:sp>
      <p:pic>
        <p:nvPicPr>
          <p:cNvPr id="49" name="Google Shape;209;p11">
            <a:extLst>
              <a:ext uri="{FF2B5EF4-FFF2-40B4-BE49-F238E27FC236}">
                <a16:creationId xmlns:a16="http://schemas.microsoft.com/office/drawing/2014/main" id="{6252262E-9705-2959-E452-347BA26861FD}"/>
              </a:ext>
            </a:extLst>
          </p:cNvPr>
          <p:cNvPicPr preferRelativeResize="0"/>
          <p:nvPr/>
        </p:nvPicPr>
        <p:blipFill>
          <a:blip r:embed="rId3">
            <a:alphaModFix/>
          </a:blip>
          <a:stretch>
            <a:fillRect/>
          </a:stretch>
        </p:blipFill>
        <p:spPr>
          <a:xfrm>
            <a:off x="2029599" y="3758565"/>
            <a:ext cx="2627619" cy="1384996"/>
          </a:xfrm>
          <a:prstGeom prst="rect">
            <a:avLst/>
          </a:prstGeom>
          <a:noFill/>
          <a:ln>
            <a:noFill/>
          </a:ln>
        </p:spPr>
      </p:pic>
      <p:sp>
        <p:nvSpPr>
          <p:cNvPr id="53" name="Google Shape;210;p11">
            <a:extLst>
              <a:ext uri="{FF2B5EF4-FFF2-40B4-BE49-F238E27FC236}">
                <a16:creationId xmlns:a16="http://schemas.microsoft.com/office/drawing/2014/main" id="{2C00A918-088A-067F-A315-D27EAECD89D9}"/>
              </a:ext>
            </a:extLst>
          </p:cNvPr>
          <p:cNvSpPr txBox="1"/>
          <p:nvPr/>
        </p:nvSpPr>
        <p:spPr>
          <a:xfrm>
            <a:off x="1912293" y="5022624"/>
            <a:ext cx="3027949" cy="1749315"/>
          </a:xfrm>
          <a:prstGeom prst="rect">
            <a:avLst/>
          </a:prstGeom>
          <a:noFill/>
          <a:ln>
            <a:noFill/>
          </a:ln>
        </p:spPr>
        <p:txBody>
          <a:bodyPr spcFirstLastPara="1" wrap="square" lIns="0" tIns="13325" rIns="0" bIns="0" anchor="t" anchorCtr="0">
            <a:spAutoFit/>
          </a:bodyPr>
          <a:lstStyle/>
          <a:p>
            <a:pPr marL="457200" lvl="0" indent="-292100" algn="l" rtl="0">
              <a:lnSpc>
                <a:spcPct val="115000"/>
              </a:lnSpc>
              <a:spcBef>
                <a:spcPts val="1200"/>
              </a:spcBef>
              <a:spcAft>
                <a:spcPts val="0"/>
              </a:spcAft>
              <a:buClr>
                <a:srgbClr val="FFFFFF"/>
              </a:buClr>
              <a:buSzPts val="1000"/>
              <a:buFont typeface="Wingdings" panose="05000000000000000000" pitchFamily="2" charset="2"/>
              <a:buChar char="Ø"/>
            </a:pPr>
            <a:r>
              <a:rPr lang="en-US" sz="1200" dirty="0">
                <a:solidFill>
                  <a:srgbClr val="FFFFFF"/>
                </a:solidFill>
                <a:latin typeface="+mn-lt"/>
                <a:ea typeface="Calibri"/>
                <a:cs typeface="Calibri"/>
                <a:sym typeface="Calibri"/>
              </a:rPr>
              <a:t>Instantly detect product size, shape  and weight.</a:t>
            </a:r>
          </a:p>
          <a:p>
            <a:pPr marL="457200" lvl="0" indent="-292100" algn="l" rtl="0">
              <a:lnSpc>
                <a:spcPct val="115000"/>
              </a:lnSpc>
              <a:spcBef>
                <a:spcPts val="0"/>
              </a:spcBef>
              <a:spcAft>
                <a:spcPts val="0"/>
              </a:spcAft>
              <a:buClr>
                <a:srgbClr val="FFFFFF"/>
              </a:buClr>
              <a:buSzPts val="1000"/>
              <a:buFont typeface="Wingdings" panose="05000000000000000000" pitchFamily="2" charset="2"/>
              <a:buChar char="Ø"/>
            </a:pPr>
            <a:r>
              <a:rPr lang="en-US" sz="1200" dirty="0">
                <a:solidFill>
                  <a:srgbClr val="FFFFFF"/>
                </a:solidFill>
                <a:latin typeface="+mn-lt"/>
                <a:ea typeface="Calibri"/>
                <a:cs typeface="Calibri"/>
                <a:sym typeface="Calibri"/>
              </a:rPr>
              <a:t>Select the right box</a:t>
            </a:r>
          </a:p>
          <a:p>
            <a:pPr marL="457200" lvl="0" indent="-292100" algn="l" rtl="0">
              <a:lnSpc>
                <a:spcPct val="115000"/>
              </a:lnSpc>
              <a:spcBef>
                <a:spcPts val="0"/>
              </a:spcBef>
              <a:spcAft>
                <a:spcPts val="0"/>
              </a:spcAft>
              <a:buClr>
                <a:srgbClr val="FFFFFF"/>
              </a:buClr>
              <a:buSzPts val="1000"/>
              <a:buFont typeface="Wingdings" panose="05000000000000000000" pitchFamily="2" charset="2"/>
              <a:buChar char="Ø"/>
            </a:pPr>
            <a:r>
              <a:rPr lang="en-US" sz="1200" dirty="0">
                <a:solidFill>
                  <a:srgbClr val="FFFFFF"/>
                </a:solidFill>
                <a:latin typeface="+mn-lt"/>
                <a:ea typeface="Calibri"/>
                <a:cs typeface="Calibri"/>
                <a:sym typeface="Calibri"/>
              </a:rPr>
              <a:t>Insert corrosion bag (if required)</a:t>
            </a:r>
          </a:p>
          <a:p>
            <a:pPr marL="457200" lvl="0" indent="-292100" algn="l" rtl="0">
              <a:lnSpc>
                <a:spcPct val="115000"/>
              </a:lnSpc>
              <a:spcBef>
                <a:spcPts val="0"/>
              </a:spcBef>
              <a:spcAft>
                <a:spcPts val="0"/>
              </a:spcAft>
              <a:buClr>
                <a:srgbClr val="FFFFFF"/>
              </a:buClr>
              <a:buSzPts val="1000"/>
              <a:buFont typeface="Wingdings" panose="05000000000000000000" pitchFamily="2" charset="2"/>
              <a:buChar char="Ø"/>
            </a:pPr>
            <a:r>
              <a:rPr lang="en-US" sz="1200" dirty="0">
                <a:solidFill>
                  <a:srgbClr val="FFFFFF"/>
                </a:solidFill>
                <a:latin typeface="+mn-lt"/>
                <a:ea typeface="Calibri"/>
                <a:cs typeface="Calibri"/>
                <a:sym typeface="Calibri"/>
              </a:rPr>
              <a:t>Pick, place, pack and ship.</a:t>
            </a:r>
          </a:p>
          <a:p>
            <a:pPr lvl="0" algn="l" rtl="0">
              <a:lnSpc>
                <a:spcPct val="115000"/>
              </a:lnSpc>
              <a:spcBef>
                <a:spcPts val="1200"/>
              </a:spcBef>
              <a:spcAft>
                <a:spcPts val="1200"/>
              </a:spcAft>
            </a:pPr>
            <a:endParaRPr lang="en-US" sz="1200" dirty="0">
              <a:solidFill>
                <a:srgbClr val="FFFFFF"/>
              </a:solidFill>
              <a:latin typeface="+mn-lt"/>
              <a:ea typeface="Calibri"/>
              <a:cs typeface="Calibri"/>
              <a:sym typeface="Calibri"/>
            </a:endParaRPr>
          </a:p>
        </p:txBody>
      </p:sp>
      <p:sp>
        <p:nvSpPr>
          <p:cNvPr id="54" name="Google Shape;211;p11">
            <a:extLst>
              <a:ext uri="{FF2B5EF4-FFF2-40B4-BE49-F238E27FC236}">
                <a16:creationId xmlns:a16="http://schemas.microsoft.com/office/drawing/2014/main" id="{A5561474-C219-AB27-055F-6E509C996089}"/>
              </a:ext>
            </a:extLst>
          </p:cNvPr>
          <p:cNvSpPr txBox="1"/>
          <p:nvPr/>
        </p:nvSpPr>
        <p:spPr>
          <a:xfrm>
            <a:off x="1875993" y="1410434"/>
            <a:ext cx="2927496" cy="1551056"/>
          </a:xfrm>
          <a:prstGeom prst="rect">
            <a:avLst/>
          </a:prstGeom>
          <a:noFill/>
          <a:ln>
            <a:noFill/>
          </a:ln>
        </p:spPr>
        <p:txBody>
          <a:bodyPr spcFirstLastPara="1" wrap="square" lIns="0" tIns="133975" rIns="0" bIns="0" anchor="t" anchorCtr="0">
            <a:spAutoFit/>
          </a:bodyPr>
          <a:lstStyle/>
          <a:p>
            <a:pPr marL="81915" lvl="0" indent="0" algn="ctr" rtl="0">
              <a:lnSpc>
                <a:spcPct val="100000"/>
              </a:lnSpc>
              <a:spcBef>
                <a:spcPts val="0"/>
              </a:spcBef>
              <a:spcAft>
                <a:spcPts val="0"/>
              </a:spcAft>
              <a:buNone/>
            </a:pPr>
            <a:r>
              <a:rPr lang="en-US" sz="1800" b="1" dirty="0">
                <a:latin typeface="+mj-lt"/>
                <a:ea typeface="Calibri"/>
                <a:cs typeface="Calibri"/>
                <a:sym typeface="Calibri"/>
              </a:rPr>
              <a:t>Adaptive Packaging Solution</a:t>
            </a:r>
          </a:p>
          <a:p>
            <a:pPr marL="81915" lvl="0" indent="0" algn="l" rtl="0">
              <a:lnSpc>
                <a:spcPct val="100000"/>
              </a:lnSpc>
              <a:spcBef>
                <a:spcPts val="0"/>
              </a:spcBef>
              <a:spcAft>
                <a:spcPts val="0"/>
              </a:spcAft>
              <a:buNone/>
            </a:pPr>
            <a:endParaRPr lang="en-US" sz="800" dirty="0">
              <a:latin typeface="Calibri"/>
              <a:ea typeface="Calibri"/>
              <a:cs typeface="Calibri"/>
              <a:sym typeface="Calibri"/>
            </a:endParaRPr>
          </a:p>
          <a:p>
            <a:pPr marL="81915" lvl="0" algn="l" rtl="0">
              <a:lnSpc>
                <a:spcPct val="100000"/>
              </a:lnSpc>
              <a:spcBef>
                <a:spcPts val="0"/>
              </a:spcBef>
              <a:spcAft>
                <a:spcPts val="0"/>
              </a:spcAft>
            </a:pPr>
            <a:r>
              <a:rPr lang="en-US" sz="1600" dirty="0">
                <a:latin typeface="+mj-lt"/>
                <a:ea typeface="Calibri"/>
                <a:cs typeface="Calibri"/>
                <a:sym typeface="Calibri"/>
              </a:rPr>
              <a:t>Our system replaces both:</a:t>
            </a:r>
          </a:p>
          <a:p>
            <a:pPr marL="367665" lvl="0" indent="-285750" algn="l" rtl="0">
              <a:lnSpc>
                <a:spcPct val="100000"/>
              </a:lnSpc>
              <a:spcBef>
                <a:spcPts val="0"/>
              </a:spcBef>
              <a:spcAft>
                <a:spcPts val="0"/>
              </a:spcAft>
              <a:buFont typeface="Wingdings" panose="05000000000000000000" pitchFamily="2" charset="2"/>
              <a:buChar char="Ø"/>
            </a:pPr>
            <a:r>
              <a:rPr lang="en-US" sz="1600" dirty="0">
                <a:latin typeface="+mj-lt"/>
                <a:ea typeface="Calibri"/>
                <a:cs typeface="Calibri"/>
                <a:sym typeface="Calibri"/>
              </a:rPr>
              <a:t>manual labor </a:t>
            </a:r>
          </a:p>
          <a:p>
            <a:pPr marL="367665" lvl="0" indent="-285750" algn="l" rtl="0">
              <a:lnSpc>
                <a:spcPct val="100000"/>
              </a:lnSpc>
              <a:spcBef>
                <a:spcPts val="0"/>
              </a:spcBef>
              <a:spcAft>
                <a:spcPts val="0"/>
              </a:spcAft>
              <a:buFont typeface="Wingdings" panose="05000000000000000000" pitchFamily="2" charset="2"/>
              <a:buChar char="Ø"/>
            </a:pPr>
            <a:r>
              <a:rPr lang="en-US" sz="1600" dirty="0">
                <a:latin typeface="+mj-lt"/>
                <a:ea typeface="Calibri"/>
                <a:cs typeface="Calibri"/>
                <a:sym typeface="Calibri"/>
              </a:rPr>
              <a:t>Outdated tech solutions. </a:t>
            </a:r>
            <a:endParaRPr sz="900" dirty="0">
              <a:latin typeface="Calibri"/>
              <a:ea typeface="Calibri"/>
              <a:cs typeface="Calibri"/>
              <a:sym typeface="Calibri"/>
            </a:endParaRPr>
          </a:p>
        </p:txBody>
      </p:sp>
      <p:sp>
        <p:nvSpPr>
          <p:cNvPr id="79" name="Google Shape;235;p11">
            <a:extLst>
              <a:ext uri="{FF2B5EF4-FFF2-40B4-BE49-F238E27FC236}">
                <a16:creationId xmlns:a16="http://schemas.microsoft.com/office/drawing/2014/main" id="{C24EC011-60AB-2F0F-70DD-E7C362A0FEE3}"/>
              </a:ext>
            </a:extLst>
          </p:cNvPr>
          <p:cNvSpPr txBox="1"/>
          <p:nvPr/>
        </p:nvSpPr>
        <p:spPr>
          <a:xfrm>
            <a:off x="5379720" y="5272177"/>
            <a:ext cx="2631073" cy="155424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200"/>
              </a:spcAft>
              <a:buNone/>
            </a:pPr>
            <a:r>
              <a:rPr lang="en-US" sz="1200" dirty="0">
                <a:solidFill>
                  <a:schemeClr val="bg1"/>
                </a:solidFill>
              </a:rPr>
              <a:t>Camera takes photo of the product on assembly line. An AI workflow agent analyzes the image to identify the product ID and correct packing materials</a:t>
            </a:r>
            <a:endParaRPr sz="1200" dirty="0">
              <a:solidFill>
                <a:schemeClr val="bg1"/>
              </a:solidFill>
            </a:endParaRPr>
          </a:p>
        </p:txBody>
      </p:sp>
      <p:pic>
        <p:nvPicPr>
          <p:cNvPr id="61" name="Graphic 60">
            <a:extLst>
              <a:ext uri="{FF2B5EF4-FFF2-40B4-BE49-F238E27FC236}">
                <a16:creationId xmlns:a16="http://schemas.microsoft.com/office/drawing/2014/main" id="{1B36AB2C-1A62-9602-740F-A084B01E59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9210" y="1645365"/>
            <a:ext cx="4037338" cy="6056007"/>
          </a:xfrm>
          <a:prstGeom prst="rect">
            <a:avLst/>
          </a:prstGeom>
        </p:spPr>
      </p:pic>
      <p:sp>
        <p:nvSpPr>
          <p:cNvPr id="94" name="Google Shape;211;p11">
            <a:extLst>
              <a:ext uri="{FF2B5EF4-FFF2-40B4-BE49-F238E27FC236}">
                <a16:creationId xmlns:a16="http://schemas.microsoft.com/office/drawing/2014/main" id="{EFAF33A2-3EA6-A320-BCFE-224565A6EB1B}"/>
              </a:ext>
            </a:extLst>
          </p:cNvPr>
          <p:cNvSpPr txBox="1"/>
          <p:nvPr/>
        </p:nvSpPr>
        <p:spPr>
          <a:xfrm>
            <a:off x="5169420" y="1430093"/>
            <a:ext cx="2927496" cy="689281"/>
          </a:xfrm>
          <a:prstGeom prst="rect">
            <a:avLst/>
          </a:prstGeom>
          <a:noFill/>
          <a:ln>
            <a:noFill/>
          </a:ln>
        </p:spPr>
        <p:txBody>
          <a:bodyPr spcFirstLastPara="1" wrap="square" lIns="0" tIns="133975" rIns="0" bIns="0" anchor="t" anchorCtr="0">
            <a:spAutoFit/>
          </a:bodyPr>
          <a:lstStyle/>
          <a:p>
            <a:pPr marL="81915" lvl="0" indent="0" algn="ctr" rtl="0">
              <a:lnSpc>
                <a:spcPct val="100000"/>
              </a:lnSpc>
              <a:spcBef>
                <a:spcPts val="0"/>
              </a:spcBef>
              <a:spcAft>
                <a:spcPts val="0"/>
              </a:spcAft>
              <a:buNone/>
            </a:pPr>
            <a:r>
              <a:rPr lang="en-US" sz="1800" b="1" dirty="0">
                <a:latin typeface="+mj-lt"/>
                <a:ea typeface="Calibri"/>
                <a:cs typeface="Calibri"/>
                <a:sym typeface="Calibri"/>
              </a:rPr>
              <a:t>Computer Vision-Based Box Selection</a:t>
            </a:r>
            <a:r>
              <a:rPr lang="en-US" dirty="0">
                <a:latin typeface="+mj-lt"/>
                <a:ea typeface="Calibri"/>
                <a:cs typeface="Calibri"/>
                <a:sym typeface="Calibri"/>
              </a:rPr>
              <a:t> </a:t>
            </a:r>
            <a:endParaRPr sz="800" dirty="0">
              <a:latin typeface="Calibri"/>
              <a:ea typeface="Calibri"/>
              <a:cs typeface="Calibri"/>
              <a:sym typeface="Calibri"/>
            </a:endParaRPr>
          </a:p>
        </p:txBody>
      </p:sp>
      <p:sp>
        <p:nvSpPr>
          <p:cNvPr id="117" name="TextBox 116">
            <a:extLst>
              <a:ext uri="{FF2B5EF4-FFF2-40B4-BE49-F238E27FC236}">
                <a16:creationId xmlns:a16="http://schemas.microsoft.com/office/drawing/2014/main" id="{57E5CDC6-5E35-945F-41EA-9F29C7EDE86A}"/>
              </a:ext>
            </a:extLst>
          </p:cNvPr>
          <p:cNvSpPr txBox="1"/>
          <p:nvPr/>
        </p:nvSpPr>
        <p:spPr>
          <a:xfrm>
            <a:off x="8587025" y="1460699"/>
            <a:ext cx="2909523" cy="369332"/>
          </a:xfrm>
          <a:prstGeom prst="rect">
            <a:avLst/>
          </a:prstGeom>
          <a:noFill/>
        </p:spPr>
        <p:txBody>
          <a:bodyPr wrap="square">
            <a:spAutoFit/>
          </a:bodyPr>
          <a:lstStyle/>
          <a:p>
            <a:pPr algn="ctr"/>
            <a:r>
              <a:rPr lang="en-US" sz="1800" b="1" dirty="0">
                <a:latin typeface="+mj-lt"/>
              </a:rPr>
              <a:t>Enhanced</a:t>
            </a:r>
            <a:r>
              <a:rPr lang="en-US" sz="1800" b="1" dirty="0"/>
              <a:t> Workflow </a:t>
            </a:r>
          </a:p>
        </p:txBody>
      </p:sp>
      <p:pic>
        <p:nvPicPr>
          <p:cNvPr id="19" name="Picture 18">
            <a:extLst>
              <a:ext uri="{FF2B5EF4-FFF2-40B4-BE49-F238E27FC236}">
                <a16:creationId xmlns:a16="http://schemas.microsoft.com/office/drawing/2014/main" id="{0850F9CC-4C54-66B2-280F-6F3B36A4A0B7}"/>
              </a:ext>
            </a:extLst>
          </p:cNvPr>
          <p:cNvPicPr>
            <a:picLocks noChangeAspect="1"/>
          </p:cNvPicPr>
          <p:nvPr/>
        </p:nvPicPr>
        <p:blipFill>
          <a:blip r:embed="rId6"/>
          <a:stretch>
            <a:fillRect/>
          </a:stretch>
        </p:blipFill>
        <p:spPr>
          <a:xfrm>
            <a:off x="4701209" y="1538933"/>
            <a:ext cx="3828618" cy="3733244"/>
          </a:xfrm>
          <a:prstGeom prst="rect">
            <a:avLst/>
          </a:prstGeom>
        </p:spPr>
      </p:pic>
    </p:spTree>
    <p:extLst>
      <p:ext uri="{BB962C8B-B14F-4D97-AF65-F5344CB8AC3E}">
        <p14:creationId xmlns:p14="http://schemas.microsoft.com/office/powerpoint/2010/main" val="1227748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A309F8CC-D687-81C0-FE81-1231B06075ED}"/>
            </a:ext>
          </a:extLst>
        </p:cNvPr>
        <p:cNvGrpSpPr/>
        <p:nvPr/>
      </p:nvGrpSpPr>
      <p:grpSpPr>
        <a:xfrm>
          <a:off x="0" y="0"/>
          <a:ext cx="0" cy="0"/>
          <a:chOff x="0" y="0"/>
          <a:chExt cx="0" cy="0"/>
        </a:xfrm>
      </p:grpSpPr>
      <p:sp>
        <p:nvSpPr>
          <p:cNvPr id="6" name="Google Shape;6;p1">
            <a:extLst>
              <a:ext uri="{FF2B5EF4-FFF2-40B4-BE49-F238E27FC236}">
                <a16:creationId xmlns:a16="http://schemas.microsoft.com/office/drawing/2014/main" id="{F9A2E54B-EDBE-A44D-1CAD-371D4784C17C}"/>
              </a:ext>
            </a:extLst>
          </p:cNvPr>
          <p:cNvSpPr/>
          <p:nvPr/>
        </p:nvSpPr>
        <p:spPr>
          <a:xfrm>
            <a:off x="1188720" y="994410"/>
            <a:ext cx="11064240" cy="6226901"/>
          </a:xfrm>
          <a:custGeom>
            <a:avLst/>
            <a:gdLst/>
            <a:ahLst/>
            <a:cxnLst/>
            <a:rect l="l" t="t" r="r" b="b"/>
            <a:pathLst>
              <a:path w="9144000" h="5974080" extrusionOk="0">
                <a:moveTo>
                  <a:pt x="0" y="5974080"/>
                </a:moveTo>
                <a:lnTo>
                  <a:pt x="9143987" y="5974080"/>
                </a:lnTo>
                <a:lnTo>
                  <a:pt x="9143987" y="0"/>
                </a:lnTo>
                <a:lnTo>
                  <a:pt x="0" y="0"/>
                </a:lnTo>
                <a:lnTo>
                  <a:pt x="0" y="5974080"/>
                </a:lnTo>
                <a:close/>
              </a:path>
            </a:pathLst>
          </a:custGeom>
          <a:solidFill>
            <a:srgbClr val="E2E2E2"/>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 name="TextBox 3">
            <a:extLst>
              <a:ext uri="{FF2B5EF4-FFF2-40B4-BE49-F238E27FC236}">
                <a16:creationId xmlns:a16="http://schemas.microsoft.com/office/drawing/2014/main" id="{FE4A78E9-681A-2D4B-90D4-366E93102082}"/>
              </a:ext>
            </a:extLst>
          </p:cNvPr>
          <p:cNvSpPr txBox="1"/>
          <p:nvPr/>
        </p:nvSpPr>
        <p:spPr>
          <a:xfrm>
            <a:off x="897038" y="204468"/>
            <a:ext cx="10441521" cy="584775"/>
          </a:xfrm>
          <a:prstGeom prst="rect">
            <a:avLst/>
          </a:prstGeom>
          <a:noFill/>
        </p:spPr>
        <p:txBody>
          <a:bodyPr wrap="square">
            <a:spAutoFit/>
          </a:bodyPr>
          <a:lstStyle/>
          <a:p>
            <a:pPr marL="12702" lvl="0" defTabSz="914502">
              <a:defRPr/>
            </a:pPr>
            <a:r>
              <a:rPr lang="en-GB" sz="3200" b="1" dirty="0">
                <a:ea typeface="Calibri"/>
                <a:cs typeface="Calibri"/>
                <a:sym typeface="Calibri"/>
              </a:rPr>
              <a:t>S</a:t>
            </a:r>
            <a:r>
              <a:rPr lang="en-US" sz="3200" b="1" dirty="0" err="1">
                <a:ea typeface="Calibri"/>
                <a:cs typeface="Calibri"/>
                <a:sym typeface="Calibri"/>
              </a:rPr>
              <a:t>imulated</a:t>
            </a:r>
            <a:r>
              <a:rPr lang="en-US" sz="3200" b="1" dirty="0">
                <a:ea typeface="Calibri"/>
                <a:cs typeface="Calibri"/>
                <a:sym typeface="Calibri"/>
              </a:rPr>
              <a:t> Robotics Solution Demo</a:t>
            </a:r>
          </a:p>
        </p:txBody>
      </p:sp>
      <p:pic>
        <p:nvPicPr>
          <p:cNvPr id="5" name="20250604-1143-09.6093327">
            <a:hlinkClick r:id="" action="ppaction://media"/>
            <a:extLst>
              <a:ext uri="{FF2B5EF4-FFF2-40B4-BE49-F238E27FC236}">
                <a16:creationId xmlns:a16="http://schemas.microsoft.com/office/drawing/2014/main" id="{49D28441-2EA8-940B-9E07-BDB85D17B704}"/>
              </a:ext>
            </a:extLst>
          </p:cNvPr>
          <p:cNvPicPr>
            <a:picLocks noChangeAspect="1"/>
          </p:cNvPicPr>
          <p:nvPr>
            <a:videoFile r:link="rId1"/>
            <p:extLst>
              <p:ext uri="{DAA4B4D4-6D71-4841-9C94-3DE7FCFB9230}">
                <p14:media xmlns:p14="http://schemas.microsoft.com/office/powerpoint/2010/main" r:embed="rId2">
                  <p14:trim st="8700" end="3009.6333"/>
                </p14:media>
              </p:ext>
            </p:extLst>
          </p:nvPr>
        </p:nvPicPr>
        <p:blipFill>
          <a:blip r:embed="rId5"/>
          <a:srcRect l="3056" r="3172" b="5733"/>
          <a:stretch>
            <a:fillRect/>
          </a:stretch>
        </p:blipFill>
        <p:spPr>
          <a:xfrm>
            <a:off x="1395118" y="1090166"/>
            <a:ext cx="10642554" cy="6018207"/>
          </a:xfrm>
          <a:prstGeom prst="rect">
            <a:avLst/>
          </a:prstGeom>
        </p:spPr>
      </p:pic>
    </p:spTree>
    <p:extLst>
      <p:ext uri="{BB962C8B-B14F-4D97-AF65-F5344CB8AC3E}">
        <p14:creationId xmlns:p14="http://schemas.microsoft.com/office/powerpoint/2010/main" val="2384692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5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A309F8CC-D687-81C0-FE81-1231B06075E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E4A78E9-681A-2D4B-90D4-366E93102082}"/>
              </a:ext>
            </a:extLst>
          </p:cNvPr>
          <p:cNvSpPr txBox="1"/>
          <p:nvPr/>
        </p:nvSpPr>
        <p:spPr>
          <a:xfrm>
            <a:off x="897038" y="204468"/>
            <a:ext cx="10441521" cy="584775"/>
          </a:xfrm>
          <a:prstGeom prst="rect">
            <a:avLst/>
          </a:prstGeom>
          <a:noFill/>
        </p:spPr>
        <p:txBody>
          <a:bodyPr wrap="square">
            <a:spAutoFit/>
          </a:bodyPr>
          <a:lstStyle/>
          <a:p>
            <a:pPr marL="12702" lvl="0" defTabSz="914502">
              <a:defRPr/>
            </a:pPr>
            <a:r>
              <a:rPr lang="en-GB" sz="3200" b="1" dirty="0">
                <a:ea typeface="Calibri"/>
                <a:cs typeface="Calibri"/>
                <a:sym typeface="Calibri"/>
              </a:rPr>
              <a:t>S</a:t>
            </a:r>
            <a:r>
              <a:rPr lang="en-US" sz="3200" b="1" dirty="0" err="1">
                <a:ea typeface="Calibri"/>
                <a:cs typeface="Calibri"/>
                <a:sym typeface="Calibri"/>
              </a:rPr>
              <a:t>imulated</a:t>
            </a:r>
            <a:r>
              <a:rPr lang="en-US" sz="3200" b="1" dirty="0">
                <a:ea typeface="Calibri"/>
                <a:cs typeface="Calibri"/>
                <a:sym typeface="Calibri"/>
              </a:rPr>
              <a:t> Robotics Solution Demo</a:t>
            </a:r>
          </a:p>
        </p:txBody>
      </p:sp>
      <p:sp>
        <p:nvSpPr>
          <p:cNvPr id="7" name="Google Shape;6;p1">
            <a:extLst>
              <a:ext uri="{FF2B5EF4-FFF2-40B4-BE49-F238E27FC236}">
                <a16:creationId xmlns:a16="http://schemas.microsoft.com/office/drawing/2014/main" id="{EC4D61A8-9B68-FA76-29DE-A0B3C1B01E46}"/>
              </a:ext>
            </a:extLst>
          </p:cNvPr>
          <p:cNvSpPr/>
          <p:nvPr/>
        </p:nvSpPr>
        <p:spPr>
          <a:xfrm>
            <a:off x="1188720" y="994411"/>
            <a:ext cx="9236124" cy="5198046"/>
          </a:xfrm>
          <a:custGeom>
            <a:avLst/>
            <a:gdLst/>
            <a:ahLst/>
            <a:cxnLst/>
            <a:rect l="l" t="t" r="r" b="b"/>
            <a:pathLst>
              <a:path w="9144000" h="5974080" extrusionOk="0">
                <a:moveTo>
                  <a:pt x="0" y="5974080"/>
                </a:moveTo>
                <a:lnTo>
                  <a:pt x="9143987" y="5974080"/>
                </a:lnTo>
                <a:lnTo>
                  <a:pt x="9143987" y="0"/>
                </a:lnTo>
                <a:lnTo>
                  <a:pt x="0" y="0"/>
                </a:lnTo>
                <a:lnTo>
                  <a:pt x="0" y="5974080"/>
                </a:lnTo>
                <a:close/>
              </a:path>
            </a:pathLst>
          </a:custGeom>
          <a:solidFill>
            <a:srgbClr val="E2E2E2"/>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8" name="20250604-1143-09.6093327">
            <a:hlinkClick r:id="" action="ppaction://media"/>
            <a:extLst>
              <a:ext uri="{FF2B5EF4-FFF2-40B4-BE49-F238E27FC236}">
                <a16:creationId xmlns:a16="http://schemas.microsoft.com/office/drawing/2014/main" id="{F6F2F048-D4FE-02C0-C76B-0E3301FAA0A2}"/>
              </a:ext>
            </a:extLst>
          </p:cNvPr>
          <p:cNvPicPr>
            <a:picLocks noChangeAspect="1"/>
          </p:cNvPicPr>
          <p:nvPr>
            <a:videoFile r:link="rId1"/>
            <p:extLst>
              <p:ext uri="{DAA4B4D4-6D71-4841-9C94-3DE7FCFB9230}">
                <p14:media xmlns:p14="http://schemas.microsoft.com/office/powerpoint/2010/main" r:embed="rId2">
                  <p14:trim st="8700" end="3009.6333"/>
                </p14:media>
              </p:ext>
            </p:extLst>
          </p:nvPr>
        </p:nvPicPr>
        <p:blipFill>
          <a:blip r:embed="rId5"/>
          <a:srcRect l="3056" r="3172" b="5733"/>
          <a:stretch>
            <a:fillRect/>
          </a:stretch>
        </p:blipFill>
        <p:spPr>
          <a:xfrm>
            <a:off x="1395118" y="1090167"/>
            <a:ext cx="8884112" cy="5023834"/>
          </a:xfrm>
          <a:prstGeom prst="rect">
            <a:avLst/>
          </a:prstGeom>
        </p:spPr>
      </p:pic>
      <p:pic>
        <p:nvPicPr>
          <p:cNvPr id="1026" name="Picture 2">
            <a:extLst>
              <a:ext uri="{FF2B5EF4-FFF2-40B4-BE49-F238E27FC236}">
                <a16:creationId xmlns:a16="http://schemas.microsoft.com/office/drawing/2014/main" id="{554AB5EA-481E-C5B3-DC1B-023E63AD18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1632" y="1214190"/>
            <a:ext cx="6874643" cy="5955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651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55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8000"/>
            <a:lum/>
          </a:blip>
          <a:srcRect/>
          <a:stretch>
            <a:fillRect l="-25000" r="-25000"/>
          </a:stretch>
        </a:blipFill>
        <a:effectLst/>
      </p:bgPr>
    </p:bg>
    <p:spTree>
      <p:nvGrpSpPr>
        <p:cNvPr id="1" name="Shape 188"/>
        <p:cNvGrpSpPr/>
        <p:nvPr/>
      </p:nvGrpSpPr>
      <p:grpSpPr>
        <a:xfrm>
          <a:off x="0" y="0"/>
          <a:ext cx="0" cy="0"/>
          <a:chOff x="0" y="0"/>
          <a:chExt cx="0" cy="0"/>
        </a:xfrm>
      </p:grpSpPr>
      <p:sp>
        <p:nvSpPr>
          <p:cNvPr id="20" name="Google Shape;6;p1">
            <a:extLst>
              <a:ext uri="{FF2B5EF4-FFF2-40B4-BE49-F238E27FC236}">
                <a16:creationId xmlns:a16="http://schemas.microsoft.com/office/drawing/2014/main" id="{5CF719A1-9E1F-E2C1-A2D2-DFD4A0C1D168}"/>
              </a:ext>
            </a:extLst>
          </p:cNvPr>
          <p:cNvSpPr/>
          <p:nvPr/>
        </p:nvSpPr>
        <p:spPr>
          <a:xfrm>
            <a:off x="1190022" y="1234440"/>
            <a:ext cx="11279868" cy="5974080"/>
          </a:xfrm>
          <a:custGeom>
            <a:avLst/>
            <a:gdLst/>
            <a:ahLst/>
            <a:cxnLst/>
            <a:rect l="l" t="t" r="r" b="b"/>
            <a:pathLst>
              <a:path w="9144000" h="5974080" extrusionOk="0">
                <a:moveTo>
                  <a:pt x="0" y="5974080"/>
                </a:moveTo>
                <a:lnTo>
                  <a:pt x="9143987" y="5974080"/>
                </a:lnTo>
                <a:lnTo>
                  <a:pt x="9143987" y="0"/>
                </a:lnTo>
                <a:lnTo>
                  <a:pt x="0" y="0"/>
                </a:lnTo>
                <a:lnTo>
                  <a:pt x="0" y="5974080"/>
                </a:lnTo>
                <a:close/>
              </a:path>
            </a:pathLst>
          </a:custGeom>
          <a:solidFill>
            <a:srgbClr val="E2E2E2"/>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192" name="Google Shape;192;p11" title="001A0770.jpg"/>
          <p:cNvPicPr preferRelativeResize="0"/>
          <p:nvPr/>
        </p:nvPicPr>
        <p:blipFill>
          <a:blip r:embed="rId6">
            <a:alphaModFix/>
          </a:blip>
          <a:stretch>
            <a:fillRect/>
          </a:stretch>
        </p:blipFill>
        <p:spPr>
          <a:xfrm>
            <a:off x="7237567" y="4206154"/>
            <a:ext cx="5026515" cy="2827419"/>
          </a:xfrm>
          <a:prstGeom prst="rect">
            <a:avLst/>
          </a:prstGeom>
          <a:noFill/>
          <a:ln>
            <a:noFill/>
          </a:ln>
        </p:spPr>
      </p:pic>
      <p:sp>
        <p:nvSpPr>
          <p:cNvPr id="200" name="Google Shape;200;p11"/>
          <p:cNvSpPr txBox="1"/>
          <p:nvPr/>
        </p:nvSpPr>
        <p:spPr>
          <a:xfrm>
            <a:off x="1419688" y="1523882"/>
            <a:ext cx="11050202" cy="2253156"/>
          </a:xfrm>
          <a:prstGeom prst="rect">
            <a:avLst/>
          </a:prstGeom>
          <a:noFill/>
          <a:ln>
            <a:noFill/>
          </a:ln>
        </p:spPr>
        <p:txBody>
          <a:bodyPr spcFirstLastPara="1" wrap="square" lIns="91425" tIns="91425" rIns="91425" bIns="91425" anchor="t" anchorCtr="0">
            <a:noAutofit/>
          </a:bodyPr>
          <a:lstStyle/>
          <a:p>
            <a:pPr marL="171470" indent="-171470" defTabSz="914502">
              <a:buFont typeface="Wingdings" panose="05000000000000000000" pitchFamily="2" charset="2"/>
              <a:buChar char="Ø"/>
              <a:defRPr/>
            </a:pPr>
            <a:r>
              <a:rPr lang="en-US" sz="3200" dirty="0">
                <a:latin typeface="+mn-lt"/>
              </a:rPr>
              <a:t> Automated Label &amp; Pallet Sorting streamlines operations</a:t>
            </a:r>
          </a:p>
          <a:p>
            <a:pPr marL="171470" indent="-171470" defTabSz="914502">
              <a:buFont typeface="Wingdings" panose="05000000000000000000" pitchFamily="2" charset="2"/>
              <a:buChar char="Ø"/>
              <a:defRPr/>
            </a:pPr>
            <a:r>
              <a:rPr lang="en-US" sz="3200" dirty="0">
                <a:latin typeface="+mn-lt"/>
              </a:rPr>
              <a:t> Reduced Labor Costs to implement robotic solution</a:t>
            </a:r>
            <a:endParaRPr lang="en-US" sz="3200" dirty="0">
              <a:latin typeface="+mn-lt"/>
              <a:ea typeface="Calibri"/>
              <a:cs typeface="Calibri"/>
              <a:sym typeface="Calibri"/>
            </a:endParaRPr>
          </a:p>
          <a:p>
            <a:pPr marL="171470" indent="-171470" defTabSz="914502">
              <a:buFont typeface="Wingdings" panose="05000000000000000000" pitchFamily="2" charset="2"/>
              <a:buChar char="Ø"/>
              <a:defRPr/>
            </a:pPr>
            <a:r>
              <a:rPr lang="en-US" sz="3200" dirty="0">
                <a:latin typeface="+mn-lt"/>
              </a:rPr>
              <a:t> Lowered transportation expenses.</a:t>
            </a:r>
          </a:p>
          <a:p>
            <a:pPr marL="171470" indent="-171470" defTabSz="914502">
              <a:buFont typeface="Wingdings" panose="05000000000000000000" pitchFamily="2" charset="2"/>
              <a:buChar char="Ø"/>
              <a:defRPr/>
            </a:pPr>
            <a:r>
              <a:rPr lang="en-US" sz="3200" dirty="0">
                <a:latin typeface="+mn-lt"/>
              </a:rPr>
              <a:t> Prevents inefficient deliveries with underfilled pallets</a:t>
            </a:r>
          </a:p>
        </p:txBody>
      </p:sp>
      <p:pic>
        <p:nvPicPr>
          <p:cNvPr id="2" name="20250603-1803-05.6864147">
            <a:hlinkClick r:id="" action="ppaction://media"/>
            <a:extLst>
              <a:ext uri="{FF2B5EF4-FFF2-40B4-BE49-F238E27FC236}">
                <a16:creationId xmlns:a16="http://schemas.microsoft.com/office/drawing/2014/main" id="{459D69A2-C525-876D-6833-E37DD33A0305}"/>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40840" t="18520" r="25573" b="27874"/>
          <a:stretch>
            <a:fillRect/>
          </a:stretch>
        </p:blipFill>
        <p:spPr>
          <a:xfrm>
            <a:off x="1408040" y="3878722"/>
            <a:ext cx="4408763" cy="3138265"/>
          </a:xfrm>
          <a:prstGeom prst="rect">
            <a:avLst/>
          </a:prstGeom>
          <a:ln>
            <a:noFill/>
          </a:ln>
          <a:effectLst>
            <a:outerShdw blurRad="190500" algn="tl" rotWithShape="0">
              <a:srgbClr val="000000">
                <a:alpha val="70000"/>
              </a:srgbClr>
            </a:outerShdw>
          </a:effectLst>
        </p:spPr>
      </p:pic>
      <p:pic>
        <p:nvPicPr>
          <p:cNvPr id="198" name="Google Shape;198;p11" title="8574201.png"/>
          <p:cNvPicPr preferRelativeResize="0"/>
          <p:nvPr/>
        </p:nvPicPr>
        <p:blipFill>
          <a:blip r:embed="rId8">
            <a:alphaModFix/>
          </a:blip>
          <a:stretch>
            <a:fillRect/>
          </a:stretch>
        </p:blipFill>
        <p:spPr>
          <a:xfrm>
            <a:off x="5718477" y="4387667"/>
            <a:ext cx="1006675" cy="1006675"/>
          </a:xfrm>
          <a:prstGeom prst="rect">
            <a:avLst/>
          </a:prstGeom>
          <a:noFill/>
          <a:ln>
            <a:noFill/>
          </a:ln>
        </p:spPr>
      </p:pic>
      <p:pic>
        <p:nvPicPr>
          <p:cNvPr id="4" name="Google Shape;198;p11" title="8574201.png">
            <a:extLst>
              <a:ext uri="{FF2B5EF4-FFF2-40B4-BE49-F238E27FC236}">
                <a16:creationId xmlns:a16="http://schemas.microsoft.com/office/drawing/2014/main" id="{7B55A2BF-B973-843F-9294-2FDD2B9E0EFA}"/>
              </a:ext>
            </a:extLst>
          </p:cNvPr>
          <p:cNvPicPr preferRelativeResize="0"/>
          <p:nvPr/>
        </p:nvPicPr>
        <p:blipFill>
          <a:blip r:embed="rId8">
            <a:alphaModFix/>
          </a:blip>
          <a:stretch>
            <a:fillRect/>
          </a:stretch>
        </p:blipFill>
        <p:spPr>
          <a:xfrm>
            <a:off x="6473041" y="4750954"/>
            <a:ext cx="1006675" cy="1006675"/>
          </a:xfrm>
          <a:prstGeom prst="rect">
            <a:avLst/>
          </a:prstGeom>
          <a:noFill/>
          <a:ln>
            <a:noFill/>
          </a:ln>
        </p:spPr>
      </p:pic>
      <p:pic>
        <p:nvPicPr>
          <p:cNvPr id="5" name="Google Shape;198;p11" title="8574201.png">
            <a:extLst>
              <a:ext uri="{FF2B5EF4-FFF2-40B4-BE49-F238E27FC236}">
                <a16:creationId xmlns:a16="http://schemas.microsoft.com/office/drawing/2014/main" id="{855B4D94-A80E-B448-EFF9-284336436C96}"/>
              </a:ext>
            </a:extLst>
          </p:cNvPr>
          <p:cNvPicPr preferRelativeResize="0"/>
          <p:nvPr/>
        </p:nvPicPr>
        <p:blipFill>
          <a:blip r:embed="rId8">
            <a:alphaModFix/>
          </a:blip>
          <a:stretch>
            <a:fillRect/>
          </a:stretch>
        </p:blipFill>
        <p:spPr>
          <a:xfrm>
            <a:off x="5816803" y="5254291"/>
            <a:ext cx="1006675" cy="1006675"/>
          </a:xfrm>
          <a:prstGeom prst="rect">
            <a:avLst/>
          </a:prstGeom>
          <a:noFill/>
          <a:ln>
            <a:noFill/>
          </a:ln>
        </p:spPr>
      </p:pic>
      <p:pic>
        <p:nvPicPr>
          <p:cNvPr id="17" name="Google Shape;189;p11">
            <a:extLst>
              <a:ext uri="{FF2B5EF4-FFF2-40B4-BE49-F238E27FC236}">
                <a16:creationId xmlns:a16="http://schemas.microsoft.com/office/drawing/2014/main" id="{321248BF-718B-65AE-49B1-9ED4EB918A2D}"/>
              </a:ext>
            </a:extLst>
          </p:cNvPr>
          <p:cNvPicPr preferRelativeResize="0"/>
          <p:nvPr/>
        </p:nvPicPr>
        <p:blipFill rotWithShape="1">
          <a:blip r:embed="rId9">
            <a:alphaModFix/>
          </a:blip>
          <a:srcRect/>
          <a:stretch/>
        </p:blipFill>
        <p:spPr>
          <a:xfrm>
            <a:off x="1460268" y="7316485"/>
            <a:ext cx="1216139" cy="134111"/>
          </a:xfrm>
          <a:prstGeom prst="rect">
            <a:avLst/>
          </a:prstGeom>
          <a:noFill/>
          <a:ln>
            <a:noFill/>
          </a:ln>
        </p:spPr>
      </p:pic>
      <p:sp>
        <p:nvSpPr>
          <p:cNvPr id="24" name="Arrow: Curved Down 23">
            <a:extLst>
              <a:ext uri="{FF2B5EF4-FFF2-40B4-BE49-F238E27FC236}">
                <a16:creationId xmlns:a16="http://schemas.microsoft.com/office/drawing/2014/main" id="{00D2BA07-CA2E-A639-A5B5-F7F0AC1D2CE7}"/>
              </a:ext>
            </a:extLst>
          </p:cNvPr>
          <p:cNvSpPr/>
          <p:nvPr/>
        </p:nvSpPr>
        <p:spPr>
          <a:xfrm>
            <a:off x="5419654" y="3959033"/>
            <a:ext cx="2379371" cy="717219"/>
          </a:xfrm>
          <a:prstGeom prst="curvedDownArrow">
            <a:avLst>
              <a:gd name="adj1" fmla="val 63447"/>
              <a:gd name="adj2" fmla="val 111987"/>
              <a:gd name="adj3" fmla="val 25000"/>
            </a:avLst>
          </a:prstGeom>
          <a:solidFill>
            <a:srgbClr val="008A3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2"/>
            <a:endParaRPr lang="en-US">
              <a:solidFill>
                <a:srgbClr val="000000"/>
              </a:solidFill>
              <a:latin typeface="Arial"/>
            </a:endParaRPr>
          </a:p>
        </p:txBody>
      </p:sp>
      <p:sp>
        <p:nvSpPr>
          <p:cNvPr id="25" name="Arrow: Curved Down 24">
            <a:extLst>
              <a:ext uri="{FF2B5EF4-FFF2-40B4-BE49-F238E27FC236}">
                <a16:creationId xmlns:a16="http://schemas.microsoft.com/office/drawing/2014/main" id="{015A7F11-4851-C53E-009A-CE8B8301E68F}"/>
              </a:ext>
            </a:extLst>
          </p:cNvPr>
          <p:cNvSpPr/>
          <p:nvPr/>
        </p:nvSpPr>
        <p:spPr>
          <a:xfrm flipH="1" flipV="1">
            <a:off x="5257658" y="6202962"/>
            <a:ext cx="2262016" cy="817659"/>
          </a:xfrm>
          <a:prstGeom prst="curvedDownArrow">
            <a:avLst>
              <a:gd name="adj1" fmla="val 63447"/>
              <a:gd name="adj2" fmla="val 111987"/>
              <a:gd name="adj3" fmla="val 25000"/>
            </a:avLst>
          </a:prstGeom>
          <a:solidFill>
            <a:srgbClr val="008A3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502"/>
            <a:endParaRPr lang="en-US">
              <a:solidFill>
                <a:srgbClr val="000000"/>
              </a:solidFill>
              <a:latin typeface="Arial"/>
            </a:endParaRPr>
          </a:p>
        </p:txBody>
      </p:sp>
      <p:sp>
        <p:nvSpPr>
          <p:cNvPr id="6" name="TextBox 5">
            <a:extLst>
              <a:ext uri="{FF2B5EF4-FFF2-40B4-BE49-F238E27FC236}">
                <a16:creationId xmlns:a16="http://schemas.microsoft.com/office/drawing/2014/main" id="{EAEFCD1C-30EC-BC65-C27B-683659DDF1BF}"/>
              </a:ext>
            </a:extLst>
          </p:cNvPr>
          <p:cNvSpPr txBox="1"/>
          <p:nvPr/>
        </p:nvSpPr>
        <p:spPr>
          <a:xfrm>
            <a:off x="897039" y="204468"/>
            <a:ext cx="6724890" cy="584775"/>
          </a:xfrm>
          <a:prstGeom prst="rect">
            <a:avLst/>
          </a:prstGeom>
          <a:noFill/>
        </p:spPr>
        <p:txBody>
          <a:bodyPr wrap="square">
            <a:spAutoFit/>
          </a:bodyPr>
          <a:lstStyle/>
          <a:p>
            <a:pPr marL="12702" defTabSz="914502"/>
            <a:r>
              <a:rPr lang="en-US" sz="3200" b="1" dirty="0">
                <a:ea typeface="Calibri"/>
                <a:cs typeface="Calibri"/>
                <a:sym typeface="Calibri"/>
              </a:rPr>
              <a:t>Optimized Shipping Solution</a:t>
            </a:r>
            <a:endParaRPr lang="en-US" sz="3200" dirty="0">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073F5C32-CCEC-9E2E-2A3E-5DCC714A529D}"/>
            </a:ext>
          </a:extLst>
        </p:cNvPr>
        <p:cNvGrpSpPr/>
        <p:nvPr/>
      </p:nvGrpSpPr>
      <p:grpSpPr>
        <a:xfrm>
          <a:off x="0" y="0"/>
          <a:ext cx="0" cy="0"/>
          <a:chOff x="0" y="0"/>
          <a:chExt cx="0" cy="0"/>
        </a:xfrm>
      </p:grpSpPr>
      <p:pic>
        <p:nvPicPr>
          <p:cNvPr id="4" name="Picture 4" descr="Artificial intelligence Vector Icons free download in SVG, PNG Format">
            <a:extLst>
              <a:ext uri="{FF2B5EF4-FFF2-40B4-BE49-F238E27FC236}">
                <a16:creationId xmlns:a16="http://schemas.microsoft.com/office/drawing/2014/main" id="{CDE2583D-7941-97BB-2A85-AAE95353CE7A}"/>
              </a:ext>
            </a:extLst>
          </p:cNvPr>
          <p:cNvPicPr>
            <a:picLocks noChangeAspect="1" noChangeArrowheads="1"/>
          </p:cNvPicPr>
          <p:nvPr/>
        </p:nvPicPr>
        <p:blipFill>
          <a:blip r:embed="rId3">
            <a:duotone>
              <a:prstClr val="black"/>
              <a:srgbClr val="0CAB6E">
                <a:tint val="45000"/>
                <a:satMod val="400000"/>
              </a:srgbClr>
            </a:duotone>
            <a:extLst>
              <a:ext uri="{28A0092B-C50C-407E-A947-70E740481C1C}">
                <a14:useLocalDpi xmlns:a14="http://schemas.microsoft.com/office/drawing/2010/main" val="0"/>
              </a:ext>
            </a:extLst>
          </a:blip>
          <a:srcRect/>
          <a:stretch>
            <a:fillRect/>
          </a:stretch>
        </p:blipFill>
        <p:spPr bwMode="auto">
          <a:xfrm>
            <a:off x="4235964" y="3803801"/>
            <a:ext cx="2245360" cy="224536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11A6DA1-BC29-EE93-8DE3-AE43C2E05C4D}"/>
              </a:ext>
            </a:extLst>
          </p:cNvPr>
          <p:cNvSpPr txBox="1"/>
          <p:nvPr/>
        </p:nvSpPr>
        <p:spPr>
          <a:xfrm>
            <a:off x="7313415" y="4242997"/>
            <a:ext cx="1264920" cy="698717"/>
          </a:xfrm>
          <a:prstGeom prst="rect">
            <a:avLst/>
          </a:prstGeom>
          <a:noFill/>
        </p:spPr>
        <p:txBody>
          <a:bodyPr wrap="square">
            <a:spAutoFit/>
          </a:bodyPr>
          <a:lstStyle/>
          <a:p>
            <a:pPr>
              <a:lnSpc>
                <a:spcPct val="150000"/>
              </a:lnSpc>
            </a:pPr>
            <a:r>
              <a:rPr lang="en-US" b="1" dirty="0">
                <a:solidFill>
                  <a:srgbClr val="008A3E"/>
                </a:solidFill>
              </a:rPr>
              <a:t>Efficient Delivery</a:t>
            </a:r>
          </a:p>
        </p:txBody>
      </p:sp>
      <p:pic>
        <p:nvPicPr>
          <p:cNvPr id="21" name="Picture 20" descr="A white and green van with a person driving&#10;&#10;AI-generated content may be incorrect.">
            <a:extLst>
              <a:ext uri="{FF2B5EF4-FFF2-40B4-BE49-F238E27FC236}">
                <a16:creationId xmlns:a16="http://schemas.microsoft.com/office/drawing/2014/main" id="{02559A9C-EDD5-BEA5-D3AF-75AE1DACDB76}"/>
              </a:ext>
            </a:extLst>
          </p:cNvPr>
          <p:cNvPicPr>
            <a:picLocks noChangeAspect="1"/>
          </p:cNvPicPr>
          <p:nvPr/>
        </p:nvPicPr>
        <p:blipFill>
          <a:blip r:embed="rId4"/>
          <a:stretch>
            <a:fillRect/>
          </a:stretch>
        </p:blipFill>
        <p:spPr>
          <a:xfrm>
            <a:off x="7475975" y="3180121"/>
            <a:ext cx="5829300" cy="3886200"/>
          </a:xfrm>
          <a:prstGeom prst="rect">
            <a:avLst/>
          </a:prstGeom>
        </p:spPr>
      </p:pic>
      <p:sp>
        <p:nvSpPr>
          <p:cNvPr id="5" name="TextBox 4">
            <a:extLst>
              <a:ext uri="{FF2B5EF4-FFF2-40B4-BE49-F238E27FC236}">
                <a16:creationId xmlns:a16="http://schemas.microsoft.com/office/drawing/2014/main" id="{598F7250-B4C4-8693-3AB3-61F98329882A}"/>
              </a:ext>
            </a:extLst>
          </p:cNvPr>
          <p:cNvSpPr txBox="1"/>
          <p:nvPr/>
        </p:nvSpPr>
        <p:spPr>
          <a:xfrm>
            <a:off x="897039" y="204468"/>
            <a:ext cx="6724890" cy="584775"/>
          </a:xfrm>
          <a:prstGeom prst="rect">
            <a:avLst/>
          </a:prstGeom>
          <a:noFill/>
        </p:spPr>
        <p:txBody>
          <a:bodyPr wrap="square">
            <a:spAutoFit/>
          </a:bodyPr>
          <a:lstStyle/>
          <a:p>
            <a:pPr marL="12702" marR="0" lvl="0" indent="0" algn="l" defTabSz="914502" rtl="0" eaLnBrk="1" fontAlgn="auto" latinLnBrk="0" hangingPunct="1">
              <a:lnSpc>
                <a:spcPct val="100000"/>
              </a:lnSpc>
              <a:spcBef>
                <a:spcPts val="0"/>
              </a:spcBef>
              <a:spcAft>
                <a:spcPts val="0"/>
              </a:spcAft>
              <a:buClr>
                <a:srgbClr val="000000"/>
              </a:buClr>
              <a:buSzTx/>
              <a:buFont typeface="Arial"/>
              <a:buNone/>
              <a:tabLst/>
              <a:defRPr/>
            </a:pPr>
            <a:r>
              <a:rPr kumimoji="0" lang="en-GB" sz="3200" b="1" i="0" u="none" strike="noStrike" kern="0" cap="none" spc="0" normalizeH="0" baseline="0" noProof="0" dirty="0">
                <a:ln>
                  <a:noFill/>
                </a:ln>
                <a:solidFill>
                  <a:srgbClr val="000000"/>
                </a:solidFill>
                <a:effectLst/>
                <a:uLnTx/>
                <a:uFillTx/>
                <a:latin typeface="Arial"/>
                <a:ea typeface="Calibri"/>
                <a:cs typeface="Calibri"/>
                <a:sym typeface="Calibri"/>
              </a:rPr>
              <a:t>The Way Ahead</a:t>
            </a:r>
            <a:endParaRPr kumimoji="0" lang="en-US" sz="3200" b="0" i="0" u="none" strike="noStrike" kern="0" cap="none" spc="0" normalizeH="0" baseline="0" noProof="0" dirty="0">
              <a:ln>
                <a:noFill/>
              </a:ln>
              <a:solidFill>
                <a:srgbClr val="000000"/>
              </a:solidFill>
              <a:effectLst/>
              <a:uLnTx/>
              <a:uFillTx/>
              <a:latin typeface="Arial"/>
              <a:ea typeface="Calibri"/>
              <a:cs typeface="Calibri"/>
              <a:sym typeface="Calibri"/>
            </a:endParaRPr>
          </a:p>
        </p:txBody>
      </p:sp>
      <p:sp>
        <p:nvSpPr>
          <p:cNvPr id="6" name="Google Shape;188;p29">
            <a:extLst>
              <a:ext uri="{FF2B5EF4-FFF2-40B4-BE49-F238E27FC236}">
                <a16:creationId xmlns:a16="http://schemas.microsoft.com/office/drawing/2014/main" id="{5C859F14-C037-7671-AC8C-1B730395084C}"/>
              </a:ext>
            </a:extLst>
          </p:cNvPr>
          <p:cNvSpPr txBox="1"/>
          <p:nvPr/>
        </p:nvSpPr>
        <p:spPr>
          <a:xfrm>
            <a:off x="1869816" y="5706389"/>
            <a:ext cx="6977655" cy="484718"/>
          </a:xfrm>
          <a:prstGeom prst="rect">
            <a:avLst/>
          </a:prstGeom>
          <a:noFill/>
          <a:ln>
            <a:noFill/>
          </a:ln>
        </p:spPr>
        <p:txBody>
          <a:bodyPr spcFirstLastPara="1" wrap="square" lIns="68575" tIns="34275" rIns="68575" bIns="34275" anchor="t" anchorCtr="0">
            <a:spAutoFit/>
          </a:bodyPr>
          <a:lstStyle/>
          <a:p>
            <a:pPr marR="0" lvl="0" algn="ctr" rtl="0">
              <a:lnSpc>
                <a:spcPct val="150000"/>
              </a:lnSpc>
              <a:spcBef>
                <a:spcPts val="0"/>
              </a:spcBef>
              <a:spcAft>
                <a:spcPts val="0"/>
              </a:spcAft>
              <a:buClr>
                <a:srgbClr val="000000"/>
              </a:buClr>
              <a:buSzPts val="1800"/>
            </a:pPr>
            <a:r>
              <a:rPr lang="en-GB" sz="1800" b="1" dirty="0">
                <a:solidFill>
                  <a:srgbClr val="008A3E"/>
                </a:solidFill>
                <a:latin typeface="+mj-lt"/>
                <a:ea typeface="Calibri"/>
                <a:cs typeface="Calibri"/>
                <a:sym typeface="Calibri"/>
              </a:rPr>
              <a:t>Enhanced with Adaptive AI</a:t>
            </a:r>
          </a:p>
        </p:txBody>
      </p:sp>
      <p:cxnSp>
        <p:nvCxnSpPr>
          <p:cNvPr id="8" name="Connector: Elbow 7">
            <a:extLst>
              <a:ext uri="{FF2B5EF4-FFF2-40B4-BE49-F238E27FC236}">
                <a16:creationId xmlns:a16="http://schemas.microsoft.com/office/drawing/2014/main" id="{0251C280-C297-A3A3-F69F-A5CC4AEC99CE}"/>
              </a:ext>
            </a:extLst>
          </p:cNvPr>
          <p:cNvCxnSpPr>
            <a:cxnSpLocks/>
          </p:cNvCxnSpPr>
          <p:nvPr/>
        </p:nvCxnSpPr>
        <p:spPr>
          <a:xfrm rot="10800000">
            <a:off x="2216260" y="4696955"/>
            <a:ext cx="2369820" cy="278315"/>
          </a:xfrm>
          <a:prstGeom prst="bentConnector3">
            <a:avLst>
              <a:gd name="adj1" fmla="val 62862"/>
            </a:avLst>
          </a:prstGeom>
          <a:ln w="57150">
            <a:solidFill>
              <a:srgbClr val="2E4C3B"/>
            </a:solidFill>
            <a:head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960FDA-1E69-E293-39C0-27E1A05CFE5A}"/>
              </a:ext>
            </a:extLst>
          </p:cNvPr>
          <p:cNvSpPr txBox="1"/>
          <p:nvPr/>
        </p:nvSpPr>
        <p:spPr>
          <a:xfrm>
            <a:off x="3090425" y="4587644"/>
            <a:ext cx="1264920" cy="698717"/>
          </a:xfrm>
          <a:prstGeom prst="rect">
            <a:avLst/>
          </a:prstGeom>
          <a:noFill/>
        </p:spPr>
        <p:txBody>
          <a:bodyPr wrap="square">
            <a:spAutoFit/>
          </a:bodyPr>
          <a:lstStyle/>
          <a:p>
            <a:pPr>
              <a:lnSpc>
                <a:spcPct val="150000"/>
              </a:lnSpc>
            </a:pPr>
            <a:r>
              <a:rPr lang="en-US" b="1" dirty="0">
                <a:solidFill>
                  <a:srgbClr val="008A3E"/>
                </a:solidFill>
              </a:rPr>
              <a:t>Schaeffler Robotics</a:t>
            </a:r>
          </a:p>
        </p:txBody>
      </p:sp>
      <p:cxnSp>
        <p:nvCxnSpPr>
          <p:cNvPr id="10" name="Connector: Elbow 9">
            <a:extLst>
              <a:ext uri="{FF2B5EF4-FFF2-40B4-BE49-F238E27FC236}">
                <a16:creationId xmlns:a16="http://schemas.microsoft.com/office/drawing/2014/main" id="{456C412A-B506-A4A8-2260-124648524902}"/>
              </a:ext>
            </a:extLst>
          </p:cNvPr>
          <p:cNvCxnSpPr>
            <a:cxnSpLocks/>
          </p:cNvCxnSpPr>
          <p:nvPr/>
        </p:nvCxnSpPr>
        <p:spPr>
          <a:xfrm rot="10800000" flipV="1">
            <a:off x="6056740" y="4633944"/>
            <a:ext cx="2415944" cy="292538"/>
          </a:xfrm>
          <a:prstGeom prst="bentConnector3">
            <a:avLst>
              <a:gd name="adj1" fmla="val 50000"/>
            </a:avLst>
          </a:prstGeom>
          <a:ln w="57150">
            <a:solidFill>
              <a:srgbClr val="2E4C3B"/>
            </a:solidFill>
            <a:head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A273EDA-0A8E-CB77-5179-175F160BDA24}"/>
              </a:ext>
            </a:extLst>
          </p:cNvPr>
          <p:cNvSpPr txBox="1"/>
          <p:nvPr/>
        </p:nvSpPr>
        <p:spPr>
          <a:xfrm>
            <a:off x="6054201" y="4521780"/>
            <a:ext cx="1264920" cy="698717"/>
          </a:xfrm>
          <a:prstGeom prst="rect">
            <a:avLst/>
          </a:prstGeom>
          <a:noFill/>
        </p:spPr>
        <p:txBody>
          <a:bodyPr wrap="square">
            <a:spAutoFit/>
          </a:bodyPr>
          <a:lstStyle/>
          <a:p>
            <a:pPr algn="ctr">
              <a:lnSpc>
                <a:spcPct val="150000"/>
              </a:lnSpc>
            </a:pPr>
            <a:r>
              <a:rPr lang="en-US" b="1" dirty="0">
                <a:solidFill>
                  <a:srgbClr val="008A3E"/>
                </a:solidFill>
              </a:rPr>
              <a:t>Optimized </a:t>
            </a:r>
          </a:p>
          <a:p>
            <a:pPr algn="ctr">
              <a:lnSpc>
                <a:spcPct val="150000"/>
              </a:lnSpc>
            </a:pPr>
            <a:r>
              <a:rPr lang="en-US" b="1" dirty="0">
                <a:solidFill>
                  <a:srgbClr val="008A3E"/>
                </a:solidFill>
              </a:rPr>
              <a:t>Packing</a:t>
            </a:r>
          </a:p>
        </p:txBody>
      </p:sp>
      <p:pic>
        <p:nvPicPr>
          <p:cNvPr id="17" name="Picture 16" descr="A machine with a mechanical arm&#10;&#10;AI-generated content may be incorrect.">
            <a:extLst>
              <a:ext uri="{FF2B5EF4-FFF2-40B4-BE49-F238E27FC236}">
                <a16:creationId xmlns:a16="http://schemas.microsoft.com/office/drawing/2014/main" id="{642999B2-5EBE-0227-6403-D2991F89557A}"/>
              </a:ext>
            </a:extLst>
          </p:cNvPr>
          <p:cNvPicPr>
            <a:picLocks noChangeAspect="1"/>
          </p:cNvPicPr>
          <p:nvPr/>
        </p:nvPicPr>
        <p:blipFill>
          <a:blip r:embed="rId5"/>
          <a:stretch>
            <a:fillRect/>
          </a:stretch>
        </p:blipFill>
        <p:spPr>
          <a:xfrm>
            <a:off x="380886" y="2955946"/>
            <a:ext cx="2934957" cy="4402436"/>
          </a:xfrm>
          <a:prstGeom prst="rect">
            <a:avLst/>
          </a:prstGeom>
        </p:spPr>
      </p:pic>
      <p:sp>
        <p:nvSpPr>
          <p:cNvPr id="22" name="TextBox 21">
            <a:extLst>
              <a:ext uri="{FF2B5EF4-FFF2-40B4-BE49-F238E27FC236}">
                <a16:creationId xmlns:a16="http://schemas.microsoft.com/office/drawing/2014/main" id="{D383E03F-662A-99C3-4E8E-D0B0EFAFF2FB}"/>
              </a:ext>
            </a:extLst>
          </p:cNvPr>
          <p:cNvSpPr txBox="1"/>
          <p:nvPr/>
        </p:nvSpPr>
        <p:spPr>
          <a:xfrm>
            <a:off x="1458410" y="1597306"/>
            <a:ext cx="8480207" cy="1569660"/>
          </a:xfrm>
          <a:prstGeom prst="rect">
            <a:avLst/>
          </a:prstGeom>
          <a:noFill/>
        </p:spPr>
        <p:txBody>
          <a:bodyPr wrap="none" rtlCol="0">
            <a:spAutoFit/>
          </a:bodyPr>
          <a:lstStyle/>
          <a:p>
            <a:pPr marL="457200" indent="-457200">
              <a:buFont typeface="Wingdings" panose="05000000000000000000" pitchFamily="2" charset="2"/>
              <a:buChar char="Ø"/>
            </a:pPr>
            <a:r>
              <a:rPr lang="en-US" sz="3200" dirty="0">
                <a:ea typeface="Calibri"/>
                <a:cs typeface="Calibri"/>
                <a:sym typeface="Calibri"/>
              </a:rPr>
              <a:t>Brings Manufacturing into the future with AI</a:t>
            </a:r>
          </a:p>
          <a:p>
            <a:pPr marL="457200" indent="-457200">
              <a:buFont typeface="Wingdings" panose="05000000000000000000" pitchFamily="2" charset="2"/>
              <a:buChar char="Ø"/>
            </a:pPr>
            <a:r>
              <a:rPr lang="en-GB" sz="3200" dirty="0"/>
              <a:t>Scalability outside of limited test case</a:t>
            </a:r>
          </a:p>
          <a:p>
            <a:pPr marL="457200" indent="-457200">
              <a:buFont typeface="Wingdings" panose="05000000000000000000" pitchFamily="2" charset="2"/>
              <a:buChar char="Ø"/>
            </a:pPr>
            <a:r>
              <a:rPr lang="en-GB" sz="3200" dirty="0"/>
              <a:t>Reduced Cost and Environmental Burden</a:t>
            </a:r>
            <a:endParaRPr lang="en-US" sz="3200" dirty="0"/>
          </a:p>
        </p:txBody>
      </p:sp>
    </p:spTree>
    <p:extLst>
      <p:ext uri="{BB962C8B-B14F-4D97-AF65-F5344CB8AC3E}">
        <p14:creationId xmlns:p14="http://schemas.microsoft.com/office/powerpoint/2010/main" val="3285650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639</TotalTime>
  <Words>889</Words>
  <Application>Microsoft Office PowerPoint</Application>
  <PresentationFormat>Custom</PresentationFormat>
  <Paragraphs>64</Paragraphs>
  <Slides>10</Slides>
  <Notes>10</Notes>
  <HiddenSlides>0</HiddenSlides>
  <MMClips>5</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vt:i4>
      </vt:variant>
    </vt:vector>
  </HeadingPairs>
  <TitlesOfParts>
    <vt:vector size="15" baseType="lpstr">
      <vt:lpstr>Wingdings</vt:lpstr>
      <vt:lpstr>Arial</vt:lpstr>
      <vt:lpstr>Calibri</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david bierman</cp:lastModifiedBy>
  <cp:revision>15</cp:revision>
  <dcterms:modified xsi:type="dcterms:W3CDTF">2025-06-04T11:47:52Z</dcterms:modified>
</cp:coreProperties>
</file>